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63" r:id="rId4"/>
    <p:sldId id="262" r:id="rId5"/>
    <p:sldId id="260" r:id="rId6"/>
    <p:sldId id="266" r:id="rId7"/>
    <p:sldId id="267" r:id="rId8"/>
    <p:sldId id="268" r:id="rId9"/>
    <p:sldId id="270" r:id="rId10"/>
  </p:sldIdLst>
  <p:sldSz cx="9144000" cy="6858000" type="screen4x3"/>
  <p:notesSz cx="6858000" cy="9947275"/>
  <p:custDataLst>
    <p:tags r:id="rId1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99FF"/>
    <a:srgbClr val="666699"/>
    <a:srgbClr val="04374A"/>
    <a:srgbClr val="E590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0" autoAdjust="0"/>
    <p:restoredTop sz="92741" autoAdjust="0"/>
  </p:normalViewPr>
  <p:slideViewPr>
    <p:cSldViewPr>
      <p:cViewPr>
        <p:scale>
          <a:sx n="110" d="100"/>
          <a:sy n="11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3133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E13A4D4-80A1-4DDE-9F0D-C866333DE5A5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C5A4B2-760F-44C8-8A53-AA5447FBE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497B3C6-0C3E-49C8-86AD-7957B363DD8B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FBF57C-8834-47B8-8AD4-A410DAEEA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BAACFD-93F9-412F-9007-2AC2A6D1BD4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534EFA-1F05-4C00-8173-E8B8B3DE23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62E184-6CC8-4A83-AC07-4FA04F05337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031E03-A02D-4B37-A5E0-5E9F53ABC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636912"/>
            <a:ext cx="6336704" cy="1440160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E001B717-7EE5-4F72-8AB4-1B3060A1AFF2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3AF48906-0A83-4B68-820A-03261FA84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D0AB65F2-BA65-467B-8586-20AF52C8EF2E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BE15E925-4451-4E20-BF27-0DCD89E1B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30AB8753-497C-4133-A47C-E12B4FD2C9BE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76CC24D5-E1A9-44CD-889D-54155B6D2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95736" y="292102"/>
            <a:ext cx="6840760" cy="104866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195736" y="1556792"/>
            <a:ext cx="6840760" cy="4608512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E15911F-F25B-4AAB-B861-0CB761682D76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DAF79B2E-BA48-4C07-BADF-653018E2D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32378037-E19C-4A3C-AA1C-694F2F3815FF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30F09318-A977-4099-8A68-5B80B682E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B529A159-45C6-4BA8-90B4-720D89E086AA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>
              <a:defRPr/>
            </a:pPr>
            <a:fld id="{4977D4C7-3C08-4CCE-996A-EBC0A72D2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4775" y="6410325"/>
            <a:ext cx="1216025" cy="365125"/>
          </a:xfrm>
        </p:spPr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4BD1A450-6E7D-485F-99A1-5E4EC72FB1DE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488" y="6356350"/>
            <a:ext cx="164941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0775" y="6356350"/>
            <a:ext cx="1216025" cy="365125"/>
          </a:xfrm>
        </p:spPr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D421A1C6-F33E-49C1-A233-CA9CA0C53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0BE1A833-F8D5-4738-AEA8-99170E42E5A4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E9D17963-F74A-4F7D-910C-D8ABDDBA1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9E44EAE8-383D-4A4F-ADED-DB6A12B8B498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B6904899-6343-42BD-876F-086CB227E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F14725FF-762E-4E90-B9F1-87369DE7ABCF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BC832E3A-6881-4DAC-80FE-27B6C9B2F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8E74F519-BCD3-489E-95F3-8CC0ADC07FDA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A1250688-9D32-4549-8E93-F3E4099AE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513" y="292100"/>
            <a:ext cx="6840537" cy="1049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2195513" y="1557338"/>
            <a:ext cx="684053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74262D-0942-4066-A5F1-40C095429EFE}" type="datetimeFigureOut">
              <a:rPr lang="ru-RU"/>
              <a:pPr>
                <a:defRPr/>
              </a:pPr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1D670B-D12A-494A-A5A5-712097ED5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1620838" y="46038"/>
            <a:ext cx="757238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3A3A3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A3A3A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3A3A3A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3A3A3A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A3A3A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3A3A3A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3A3A3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gif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0" y="1916113"/>
            <a:ext cx="9144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800">
                <a:solidFill>
                  <a:srgbClr val="0070C0"/>
                </a:solidFill>
                <a:latin typeface="Arial Black" pitchFamily="34" charset="0"/>
              </a:rPr>
              <a:t>Комплекс региональных налоговых мер по поддержке бизнеса с 2021 года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4"/>
          <p:cNvSpPr txBox="1">
            <a:spLocks noChangeArrowheads="1"/>
          </p:cNvSpPr>
          <p:nvPr/>
        </p:nvSpPr>
        <p:spPr bwMode="auto">
          <a:xfrm>
            <a:off x="0" y="261938"/>
            <a:ext cx="914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solidFill>
                  <a:srgbClr val="0070C0"/>
                </a:solidFill>
                <a:latin typeface="Arial Black" pitchFamily="34" charset="0"/>
              </a:rPr>
              <a:t>Снижение налоговых ставок по УСН</a:t>
            </a:r>
          </a:p>
        </p:txBody>
      </p:sp>
      <p:sp>
        <p:nvSpPr>
          <p:cNvPr id="6" name="Овал 5">
            <a:extLst>
              <a:ext uri="{FF2B5EF4-FFF2-40B4-BE49-F238E27FC236}"/>
            </a:extLst>
          </p:cNvPr>
          <p:cNvSpPr/>
          <p:nvPr/>
        </p:nvSpPr>
        <p:spPr>
          <a:xfrm>
            <a:off x="284163" y="1219200"/>
            <a:ext cx="1150937" cy="1201738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/>
            </a:extLst>
          </p:cNvPr>
          <p:cNvSpPr/>
          <p:nvPr/>
        </p:nvSpPr>
        <p:spPr>
          <a:xfrm>
            <a:off x="4679950" y="1219200"/>
            <a:ext cx="1152525" cy="120173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Овал 10">
            <a:extLst>
              <a:ext uri="{FF2B5EF4-FFF2-40B4-BE49-F238E27FC236}"/>
            </a:extLst>
          </p:cNvPr>
          <p:cNvSpPr/>
          <p:nvPr/>
        </p:nvSpPr>
        <p:spPr>
          <a:xfrm>
            <a:off x="585788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>
            <a:extLst>
              <a:ext uri="{FF2B5EF4-FFF2-40B4-BE49-F238E27FC236}"/>
            </a:extLst>
          </p:cNvPr>
          <p:cNvSpPr/>
          <p:nvPr/>
        </p:nvSpPr>
        <p:spPr>
          <a:xfrm>
            <a:off x="1995488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>
            <a:extLst>
              <a:ext uri="{FF2B5EF4-FFF2-40B4-BE49-F238E27FC236}"/>
            </a:extLst>
          </p:cNvPr>
          <p:cNvSpPr/>
          <p:nvPr/>
        </p:nvSpPr>
        <p:spPr>
          <a:xfrm>
            <a:off x="3435350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>
            <a:extLst>
              <a:ext uri="{FF2B5EF4-FFF2-40B4-BE49-F238E27FC236}"/>
            </a:extLst>
          </p:cNvPr>
          <p:cNvSpPr/>
          <p:nvPr/>
        </p:nvSpPr>
        <p:spPr>
          <a:xfrm>
            <a:off x="4851400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>
            <a:extLst>
              <a:ext uri="{FF2B5EF4-FFF2-40B4-BE49-F238E27FC236}"/>
            </a:extLst>
          </p:cNvPr>
          <p:cNvSpPr/>
          <p:nvPr/>
        </p:nvSpPr>
        <p:spPr>
          <a:xfrm>
            <a:off x="6208713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>
            <a:extLst>
              <a:ext uri="{FF2B5EF4-FFF2-40B4-BE49-F238E27FC236}"/>
            </a:extLst>
          </p:cNvPr>
          <p:cNvSpPr/>
          <p:nvPr/>
        </p:nvSpPr>
        <p:spPr>
          <a:xfrm>
            <a:off x="7499350" y="30940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8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3425" y="3241675"/>
            <a:ext cx="62071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6638" y="3273425"/>
            <a:ext cx="64611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3235325"/>
            <a:ext cx="63976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2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43488" y="3243263"/>
            <a:ext cx="6191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2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48413" y="3348038"/>
            <a:ext cx="6365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Рисунок 2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3175" y="3235325"/>
            <a:ext cx="665163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4" name="TextBox 28"/>
          <p:cNvSpPr txBox="1">
            <a:spLocks noChangeArrowheads="1"/>
          </p:cNvSpPr>
          <p:nvPr/>
        </p:nvSpPr>
        <p:spPr bwMode="auto">
          <a:xfrm>
            <a:off x="468313" y="4076700"/>
            <a:ext cx="11509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торговля</a:t>
            </a:r>
          </a:p>
        </p:txBody>
      </p:sp>
      <p:sp>
        <p:nvSpPr>
          <p:cNvPr id="17425" name="TextBox 29"/>
          <p:cNvSpPr txBox="1">
            <a:spLocks noChangeArrowheads="1"/>
          </p:cNvSpPr>
          <p:nvPr/>
        </p:nvSpPr>
        <p:spPr bwMode="auto">
          <a:xfrm>
            <a:off x="3325813" y="4078288"/>
            <a:ext cx="1152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общепит</a:t>
            </a:r>
          </a:p>
        </p:txBody>
      </p:sp>
      <p:sp>
        <p:nvSpPr>
          <p:cNvPr id="17426" name="TextBox 30"/>
          <p:cNvSpPr txBox="1">
            <a:spLocks noChangeArrowheads="1"/>
          </p:cNvSpPr>
          <p:nvPr/>
        </p:nvSpPr>
        <p:spPr bwMode="auto">
          <a:xfrm>
            <a:off x="4776788" y="4078288"/>
            <a:ext cx="13795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гостиницы</a:t>
            </a:r>
          </a:p>
        </p:txBody>
      </p:sp>
      <p:sp>
        <p:nvSpPr>
          <p:cNvPr id="17427" name="TextBox 31"/>
          <p:cNvSpPr txBox="1">
            <a:spLocks noChangeArrowheads="1"/>
          </p:cNvSpPr>
          <p:nvPr/>
        </p:nvSpPr>
        <p:spPr bwMode="auto">
          <a:xfrm>
            <a:off x="6135688" y="4076700"/>
            <a:ext cx="1152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реклама</a:t>
            </a:r>
          </a:p>
        </p:txBody>
      </p:sp>
      <p:sp>
        <p:nvSpPr>
          <p:cNvPr id="17428" name="TextBox 32"/>
          <p:cNvSpPr txBox="1">
            <a:spLocks noChangeArrowheads="1"/>
          </p:cNvSpPr>
          <p:nvPr/>
        </p:nvSpPr>
        <p:spPr bwMode="auto">
          <a:xfrm>
            <a:off x="7380288" y="4078288"/>
            <a:ext cx="1152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бытовые услуги</a:t>
            </a:r>
          </a:p>
        </p:txBody>
      </p:sp>
      <p:sp>
        <p:nvSpPr>
          <p:cNvPr id="17429" name="TextBox 33"/>
          <p:cNvSpPr txBox="1">
            <a:spLocks noChangeArrowheads="1"/>
          </p:cNvSpPr>
          <p:nvPr/>
        </p:nvSpPr>
        <p:spPr bwMode="auto">
          <a:xfrm>
            <a:off x="1547813" y="4076700"/>
            <a:ext cx="1808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транспортные услуги</a:t>
            </a:r>
          </a:p>
        </p:txBody>
      </p:sp>
      <p:pic>
        <p:nvPicPr>
          <p:cNvPr id="17430" name="Рисунок 3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550" y="5322888"/>
            <a:ext cx="715963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1" name="TextBox 36"/>
          <p:cNvSpPr txBox="1">
            <a:spLocks noChangeArrowheads="1"/>
          </p:cNvSpPr>
          <p:nvPr/>
        </p:nvSpPr>
        <p:spPr bwMode="auto">
          <a:xfrm>
            <a:off x="585788" y="4797425"/>
            <a:ext cx="1808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70C0"/>
                </a:solidFill>
                <a:latin typeface="Arial Black" pitchFamily="34" charset="0"/>
              </a:rPr>
              <a:t>Условия:</a:t>
            </a:r>
          </a:p>
        </p:txBody>
      </p:sp>
      <p:sp>
        <p:nvSpPr>
          <p:cNvPr id="17432" name="TextBox 37"/>
          <p:cNvSpPr txBox="1">
            <a:spLocks noChangeArrowheads="1"/>
          </p:cNvSpPr>
          <p:nvPr/>
        </p:nvSpPr>
        <p:spPr bwMode="auto">
          <a:xfrm>
            <a:off x="776288" y="5319713"/>
            <a:ext cx="11318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Не менее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br>
              <a:rPr lang="ru-RU" sz="1400" b="1">
                <a:latin typeface="Arial Black" pitchFamily="34" charset="0"/>
                <a:cs typeface="Arial" charset="0"/>
              </a:rPr>
            </a:br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2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r>
              <a:rPr lang="ru-RU" sz="1400">
                <a:cs typeface="Arial" charset="0"/>
              </a:rPr>
              <a:t>наемных работников</a:t>
            </a:r>
          </a:p>
        </p:txBody>
      </p:sp>
      <p:pic>
        <p:nvPicPr>
          <p:cNvPr id="17433" name="Рисунок 3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24075" y="5338763"/>
            <a:ext cx="84296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4" name="TextBox 40"/>
          <p:cNvSpPr txBox="1">
            <a:spLocks noChangeArrowheads="1"/>
          </p:cNvSpPr>
          <p:nvPr/>
        </p:nvSpPr>
        <p:spPr bwMode="auto">
          <a:xfrm>
            <a:off x="2967038" y="5318125"/>
            <a:ext cx="11318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Зарплата не менее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br>
              <a:rPr lang="ru-RU" sz="1400" b="1">
                <a:latin typeface="Arial Black" pitchFamily="34" charset="0"/>
                <a:cs typeface="Arial" charset="0"/>
              </a:rPr>
            </a:br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1,5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r>
              <a:rPr lang="ru-RU" sz="1400">
                <a:cs typeface="Arial" charset="0"/>
              </a:rPr>
              <a:t>МРОТ</a:t>
            </a:r>
          </a:p>
        </p:txBody>
      </p:sp>
      <p:pic>
        <p:nvPicPr>
          <p:cNvPr id="17435" name="Рисунок 4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56088" y="5329238"/>
            <a:ext cx="71596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6" name="TextBox 43"/>
          <p:cNvSpPr txBox="1">
            <a:spLocks noChangeArrowheads="1"/>
          </p:cNvSpPr>
          <p:nvPr/>
        </p:nvSpPr>
        <p:spPr bwMode="auto">
          <a:xfrm>
            <a:off x="4976813" y="5318125"/>
            <a:ext cx="146685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Нет</a:t>
            </a:r>
            <a:r>
              <a:rPr lang="ru-RU" sz="1400">
                <a:cs typeface="Arial" charset="0"/>
              </a:rPr>
              <a:t> задолженности по налогам</a:t>
            </a:r>
          </a:p>
        </p:txBody>
      </p:sp>
      <p:pic>
        <p:nvPicPr>
          <p:cNvPr id="17437" name="Рисунок 4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72225" y="5313363"/>
            <a:ext cx="85248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8" name="TextBox 47"/>
          <p:cNvSpPr txBox="1">
            <a:spLocks noChangeArrowheads="1"/>
          </p:cNvSpPr>
          <p:nvPr/>
        </p:nvSpPr>
        <p:spPr bwMode="auto">
          <a:xfrm>
            <a:off x="7307263" y="5238750"/>
            <a:ext cx="1754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70% </a:t>
            </a:r>
            <a:r>
              <a:rPr lang="ru-RU" sz="1400">
                <a:cs typeface="Arial" charset="0"/>
              </a:rPr>
              <a:t>в обороте льготируемых видов деятельности</a:t>
            </a:r>
          </a:p>
        </p:txBody>
      </p:sp>
      <p:sp>
        <p:nvSpPr>
          <p:cNvPr id="17439" name="TextBox 48"/>
          <p:cNvSpPr txBox="1">
            <a:spLocks noChangeArrowheads="1"/>
          </p:cNvSpPr>
          <p:nvPr/>
        </p:nvSpPr>
        <p:spPr bwMode="auto">
          <a:xfrm>
            <a:off x="585788" y="2513013"/>
            <a:ext cx="3554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70C0"/>
                </a:solidFill>
                <a:latin typeface="Arial Black" pitchFamily="34" charset="0"/>
              </a:rPr>
              <a:t>Для кого действует:</a:t>
            </a:r>
          </a:p>
        </p:txBody>
      </p:sp>
      <p:sp>
        <p:nvSpPr>
          <p:cNvPr id="35" name="TextBox 34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1487488"/>
            <a:ext cx="14097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/>
                </a:solidFill>
                <a:latin typeface="Arial Black" panose="020B0A04020102020204" pitchFamily="34" charset="0"/>
              </a:rPr>
              <a:t>2021</a:t>
            </a:r>
          </a:p>
        </p:txBody>
      </p:sp>
      <p:sp>
        <p:nvSpPr>
          <p:cNvPr id="17441" name="TextBox 1"/>
          <p:cNvSpPr txBox="1">
            <a:spLocks noChangeArrowheads="1"/>
          </p:cNvSpPr>
          <p:nvPr/>
        </p:nvSpPr>
        <p:spPr bwMode="auto">
          <a:xfrm>
            <a:off x="0" y="75565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по объекту налогообложения «доходы»</a:t>
            </a:r>
          </a:p>
        </p:txBody>
      </p:sp>
      <p:sp>
        <p:nvSpPr>
          <p:cNvPr id="17442" name="TextBox 2"/>
          <p:cNvSpPr txBox="1">
            <a:spLocks noChangeArrowheads="1"/>
          </p:cNvSpPr>
          <p:nvPr/>
        </p:nvSpPr>
        <p:spPr bwMode="auto">
          <a:xfrm>
            <a:off x="369888" y="6165850"/>
            <a:ext cx="385762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+</a:t>
            </a:r>
            <a:endParaRPr lang="ru-RU" sz="38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17443" name="Прямоугольник 41"/>
          <p:cNvSpPr>
            <a:spLocks noChangeArrowheads="1"/>
          </p:cNvSpPr>
          <p:nvPr/>
        </p:nvSpPr>
        <p:spPr bwMode="auto">
          <a:xfrm>
            <a:off x="827088" y="6313488"/>
            <a:ext cx="77771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cs typeface="Arial" charset="0"/>
              </a:rPr>
              <a:t>возможность снижения налога на сумму страховых взносов</a:t>
            </a:r>
          </a:p>
        </p:txBody>
      </p:sp>
      <p:sp>
        <p:nvSpPr>
          <p:cNvPr id="17444" name="TextBox 44"/>
          <p:cNvSpPr txBox="1">
            <a:spLocks noChangeArrowheads="1"/>
          </p:cNvSpPr>
          <p:nvPr/>
        </p:nvSpPr>
        <p:spPr bwMode="auto">
          <a:xfrm>
            <a:off x="1476375" y="1362075"/>
            <a:ext cx="31670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cs typeface="Arial" charset="0"/>
              </a:rPr>
              <a:t>с</a:t>
            </a:r>
            <a:r>
              <a:rPr lang="ru-RU">
                <a:cs typeface="Arial" charset="0"/>
              </a:rPr>
              <a:t>  </a:t>
            </a:r>
            <a:r>
              <a:rPr lang="ru-RU" sz="4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6% </a:t>
            </a:r>
            <a:r>
              <a:rPr lang="ru-RU" sz="2000">
                <a:cs typeface="Arial" charset="0"/>
              </a:rPr>
              <a:t>до</a:t>
            </a:r>
            <a:r>
              <a:rPr lang="ru-RU">
                <a:cs typeface="Arial" charset="0"/>
              </a:rPr>
              <a:t>  </a:t>
            </a:r>
            <a:r>
              <a:rPr lang="ru-RU" sz="4800">
                <a:solidFill>
                  <a:srgbClr val="0070C0"/>
                </a:solidFill>
                <a:latin typeface="Arial Black" pitchFamily="34" charset="0"/>
              </a:rPr>
              <a:t>2%</a:t>
            </a:r>
          </a:p>
        </p:txBody>
      </p:sp>
      <p:sp>
        <p:nvSpPr>
          <p:cNvPr id="17445" name="TextBox 45"/>
          <p:cNvSpPr txBox="1">
            <a:spLocks noChangeArrowheads="1"/>
          </p:cNvSpPr>
          <p:nvPr/>
        </p:nvSpPr>
        <p:spPr bwMode="auto">
          <a:xfrm>
            <a:off x="5940425" y="1362075"/>
            <a:ext cx="31686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cs typeface="Arial" charset="0"/>
              </a:rPr>
              <a:t>с</a:t>
            </a:r>
            <a:r>
              <a:rPr lang="ru-RU">
                <a:cs typeface="Arial" charset="0"/>
              </a:rPr>
              <a:t>  </a:t>
            </a:r>
            <a:r>
              <a:rPr lang="ru-RU" sz="4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6%</a:t>
            </a:r>
            <a:r>
              <a:rPr lang="ru-RU" sz="4800">
                <a:latin typeface="Arial Black" pitchFamily="34" charset="0"/>
                <a:cs typeface="Arial" charset="0"/>
              </a:rPr>
              <a:t> </a:t>
            </a:r>
            <a:r>
              <a:rPr lang="ru-RU" sz="2000">
                <a:cs typeface="Arial" charset="0"/>
              </a:rPr>
              <a:t>до</a:t>
            </a:r>
            <a:r>
              <a:rPr lang="ru-RU">
                <a:solidFill>
                  <a:srgbClr val="0070C0"/>
                </a:solidFill>
                <a:cs typeface="Arial" charset="0"/>
              </a:rPr>
              <a:t> </a:t>
            </a:r>
            <a:r>
              <a:rPr lang="ru-RU">
                <a:cs typeface="Arial" charset="0"/>
              </a:rPr>
              <a:t> </a:t>
            </a:r>
            <a:r>
              <a:rPr lang="ru-RU" sz="4800">
                <a:solidFill>
                  <a:srgbClr val="0070C0"/>
                </a:solidFill>
                <a:latin typeface="Arial Black" pitchFamily="34" charset="0"/>
              </a:rPr>
              <a:t>4%</a:t>
            </a:r>
          </a:p>
        </p:txBody>
      </p:sp>
      <p:sp>
        <p:nvSpPr>
          <p:cNvPr id="50" name="TextBox 49">
            <a:extLst>
              <a:ext uri="{FF2B5EF4-FFF2-40B4-BE49-F238E27FC236}"/>
            </a:extLst>
          </p:cNvPr>
          <p:cNvSpPr txBox="1"/>
          <p:nvPr/>
        </p:nvSpPr>
        <p:spPr>
          <a:xfrm>
            <a:off x="161925" y="1839913"/>
            <a:ext cx="1409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год</a:t>
            </a:r>
          </a:p>
        </p:txBody>
      </p:sp>
      <p:sp>
        <p:nvSpPr>
          <p:cNvPr id="51" name="TextBox 50">
            <a:extLst>
              <a:ext uri="{FF2B5EF4-FFF2-40B4-BE49-F238E27FC236}"/>
            </a:extLst>
          </p:cNvPr>
          <p:cNvSpPr txBox="1"/>
          <p:nvPr/>
        </p:nvSpPr>
        <p:spPr>
          <a:xfrm>
            <a:off x="4572000" y="1489075"/>
            <a:ext cx="14081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/>
                </a:solidFill>
                <a:latin typeface="Arial Black" panose="020B0A04020102020204" pitchFamily="34" charset="0"/>
              </a:rPr>
              <a:t>2022</a:t>
            </a:r>
          </a:p>
        </p:txBody>
      </p:sp>
      <p:sp>
        <p:nvSpPr>
          <p:cNvPr id="52" name="TextBox 51">
            <a:extLst>
              <a:ext uri="{FF2B5EF4-FFF2-40B4-BE49-F238E27FC236}"/>
            </a:extLst>
          </p:cNvPr>
          <p:cNvSpPr txBox="1"/>
          <p:nvPr/>
        </p:nvSpPr>
        <p:spPr>
          <a:xfrm>
            <a:off x="4554538" y="1839913"/>
            <a:ext cx="14081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год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3492500" y="1258888"/>
            <a:ext cx="215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cs typeface="Arial" charset="0"/>
              </a:rPr>
              <a:t>для </a:t>
            </a:r>
            <a:r>
              <a:rPr lang="en-US" b="1">
                <a:solidFill>
                  <a:srgbClr val="C00000"/>
                </a:solidFill>
                <a:cs typeface="Arial" charset="0"/>
              </a:rPr>
              <a:t>IT-</a:t>
            </a:r>
            <a:r>
              <a:rPr lang="ru-RU" b="1">
                <a:solidFill>
                  <a:srgbClr val="C00000"/>
                </a:solidFill>
                <a:cs typeface="Arial" charset="0"/>
              </a:rPr>
              <a:t>компаний</a:t>
            </a:r>
          </a:p>
        </p:txBody>
      </p:sp>
      <p:sp>
        <p:nvSpPr>
          <p:cNvPr id="19458" name="TextBox 8"/>
          <p:cNvSpPr txBox="1">
            <a:spLocks noChangeArrowheads="1"/>
          </p:cNvSpPr>
          <p:nvPr/>
        </p:nvSpPr>
        <p:spPr bwMode="auto">
          <a:xfrm>
            <a:off x="7235825" y="1743075"/>
            <a:ext cx="420688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800">
                <a:solidFill>
                  <a:srgbClr val="0070C0"/>
                </a:solidFill>
                <a:latin typeface="Arial Black" pitchFamily="34" charset="0"/>
              </a:rPr>
              <a:t>*</a:t>
            </a:r>
          </a:p>
        </p:txBody>
      </p:sp>
      <p:sp>
        <p:nvSpPr>
          <p:cNvPr id="19459" name="TextBox 9"/>
          <p:cNvSpPr txBox="1">
            <a:spLocks noChangeArrowheads="1"/>
          </p:cNvSpPr>
          <p:nvPr/>
        </p:nvSpPr>
        <p:spPr bwMode="auto">
          <a:xfrm>
            <a:off x="4859338" y="3162300"/>
            <a:ext cx="39608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cs typeface="Arial" charset="0"/>
              </a:rPr>
              <a:t>*</a:t>
            </a:r>
            <a:r>
              <a:rPr lang="ru-RU" sz="1600">
                <a:cs typeface="Arial" charset="0"/>
              </a:rPr>
              <a:t> - действует до 1 января 2024 года</a:t>
            </a:r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263525" y="4140200"/>
            <a:ext cx="34766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!</a:t>
            </a:r>
            <a:r>
              <a:rPr lang="ru-RU" sz="3800">
                <a:cs typeface="Arial" charset="0"/>
              </a:rPr>
              <a:t> </a:t>
            </a:r>
            <a:endParaRPr lang="ru-RU" sz="38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19461" name="Прямоугольник 20"/>
          <p:cNvSpPr>
            <a:spLocks noChangeArrowheads="1"/>
          </p:cNvSpPr>
          <p:nvPr/>
        </p:nvSpPr>
        <p:spPr bwMode="auto">
          <a:xfrm>
            <a:off x="611188" y="4264025"/>
            <a:ext cx="8137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cs typeface="Arial" charset="0"/>
              </a:rPr>
              <a:t>Наличие государственной аккредитации в области информационных технологий</a:t>
            </a:r>
          </a:p>
        </p:txBody>
      </p:sp>
      <p:sp>
        <p:nvSpPr>
          <p:cNvPr id="19462" name="TextBox 31"/>
          <p:cNvSpPr txBox="1">
            <a:spLocks noChangeArrowheads="1"/>
          </p:cNvSpPr>
          <p:nvPr/>
        </p:nvSpPr>
        <p:spPr bwMode="auto">
          <a:xfrm>
            <a:off x="0" y="261938"/>
            <a:ext cx="914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solidFill>
                  <a:srgbClr val="0070C0"/>
                </a:solidFill>
                <a:latin typeface="Arial Black" pitchFamily="34" charset="0"/>
              </a:rPr>
              <a:t>Снижение налоговых ставок по УСН</a:t>
            </a:r>
          </a:p>
        </p:txBody>
      </p:sp>
      <p:sp>
        <p:nvSpPr>
          <p:cNvPr id="19463" name="TextBox 32"/>
          <p:cNvSpPr txBox="1">
            <a:spLocks noChangeArrowheads="1"/>
          </p:cNvSpPr>
          <p:nvPr/>
        </p:nvSpPr>
        <p:spPr bwMode="auto">
          <a:xfrm>
            <a:off x="0" y="75565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по объекту налогообложения «доходы»</a:t>
            </a:r>
          </a:p>
        </p:txBody>
      </p:sp>
      <p:pic>
        <p:nvPicPr>
          <p:cNvPr id="19464" name="Рисунок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50" y="4883150"/>
            <a:ext cx="7159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Box 34"/>
          <p:cNvSpPr txBox="1">
            <a:spLocks noChangeArrowheads="1"/>
          </p:cNvSpPr>
          <p:nvPr/>
        </p:nvSpPr>
        <p:spPr bwMode="auto">
          <a:xfrm>
            <a:off x="585788" y="3716338"/>
            <a:ext cx="1609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70C0"/>
                </a:solidFill>
                <a:latin typeface="Arial Black" pitchFamily="34" charset="0"/>
              </a:rPr>
              <a:t>Условия:</a:t>
            </a:r>
          </a:p>
        </p:txBody>
      </p:sp>
      <p:sp>
        <p:nvSpPr>
          <p:cNvPr id="19466" name="TextBox 35"/>
          <p:cNvSpPr txBox="1">
            <a:spLocks noChangeArrowheads="1"/>
          </p:cNvSpPr>
          <p:nvPr/>
        </p:nvSpPr>
        <p:spPr bwMode="auto">
          <a:xfrm>
            <a:off x="776288" y="4878388"/>
            <a:ext cx="11318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Не менее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br>
              <a:rPr lang="ru-RU" sz="1400" b="1">
                <a:latin typeface="Arial Black" pitchFamily="34" charset="0"/>
                <a:cs typeface="Arial" charset="0"/>
              </a:rPr>
            </a:br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3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r>
              <a:rPr lang="ru-RU" sz="1400">
                <a:cs typeface="Arial" charset="0"/>
              </a:rPr>
              <a:t>наемных работников</a:t>
            </a:r>
          </a:p>
        </p:txBody>
      </p:sp>
      <p:pic>
        <p:nvPicPr>
          <p:cNvPr id="19467" name="Рисунок 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897438"/>
            <a:ext cx="84296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TextBox 37"/>
          <p:cNvSpPr txBox="1">
            <a:spLocks noChangeArrowheads="1"/>
          </p:cNvSpPr>
          <p:nvPr/>
        </p:nvSpPr>
        <p:spPr bwMode="auto">
          <a:xfrm>
            <a:off x="2967038" y="4878388"/>
            <a:ext cx="11318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Зарплата не менее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br>
              <a:rPr lang="ru-RU" sz="1400" b="1">
                <a:latin typeface="Arial Black" pitchFamily="34" charset="0"/>
                <a:cs typeface="Arial" charset="0"/>
              </a:rPr>
            </a:br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2,5</a:t>
            </a:r>
            <a:r>
              <a:rPr lang="ru-RU" sz="1400" b="1">
                <a:latin typeface="Arial Black" pitchFamily="34" charset="0"/>
                <a:cs typeface="Arial" charset="0"/>
              </a:rPr>
              <a:t> </a:t>
            </a:r>
            <a:r>
              <a:rPr lang="ru-RU" sz="1400">
                <a:cs typeface="Arial" charset="0"/>
              </a:rPr>
              <a:t>МРОТ</a:t>
            </a:r>
          </a:p>
        </p:txBody>
      </p:sp>
      <p:pic>
        <p:nvPicPr>
          <p:cNvPr id="19469" name="Рисунок 3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56088" y="4887913"/>
            <a:ext cx="71596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0" name="TextBox 39"/>
          <p:cNvSpPr txBox="1">
            <a:spLocks noChangeArrowheads="1"/>
          </p:cNvSpPr>
          <p:nvPr/>
        </p:nvSpPr>
        <p:spPr bwMode="auto">
          <a:xfrm>
            <a:off x="4976813" y="4878388"/>
            <a:ext cx="14668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Нет</a:t>
            </a:r>
            <a:r>
              <a:rPr lang="ru-RU" sz="1400">
                <a:cs typeface="Arial" charset="0"/>
              </a:rPr>
              <a:t> задолженности по налогам</a:t>
            </a:r>
          </a:p>
        </p:txBody>
      </p:sp>
      <p:pic>
        <p:nvPicPr>
          <p:cNvPr id="19471" name="Рисунок 4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4873625"/>
            <a:ext cx="85248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2" name="TextBox 41"/>
          <p:cNvSpPr txBox="1">
            <a:spLocks noChangeArrowheads="1"/>
          </p:cNvSpPr>
          <p:nvPr/>
        </p:nvSpPr>
        <p:spPr bwMode="auto">
          <a:xfrm>
            <a:off x="7307263" y="4797425"/>
            <a:ext cx="1754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70% </a:t>
            </a:r>
            <a:r>
              <a:rPr lang="ru-RU" sz="1400">
                <a:cs typeface="Arial" charset="0"/>
              </a:rPr>
              <a:t>в обороте льготируемых видов деятельности</a:t>
            </a:r>
          </a:p>
        </p:txBody>
      </p:sp>
      <p:sp>
        <p:nvSpPr>
          <p:cNvPr id="19473" name="TextBox 45"/>
          <p:cNvSpPr txBox="1">
            <a:spLocks noChangeArrowheads="1"/>
          </p:cNvSpPr>
          <p:nvPr/>
        </p:nvSpPr>
        <p:spPr bwMode="auto">
          <a:xfrm>
            <a:off x="5048250" y="1781175"/>
            <a:ext cx="29051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>
                <a:solidFill>
                  <a:srgbClr val="0070C0"/>
                </a:solidFill>
                <a:latin typeface="Arial Black" pitchFamily="34" charset="0"/>
              </a:rPr>
              <a:t>1%</a:t>
            </a:r>
          </a:p>
        </p:txBody>
      </p:sp>
      <p:sp>
        <p:nvSpPr>
          <p:cNvPr id="19474" name="TextBox 46"/>
          <p:cNvSpPr txBox="1">
            <a:spLocks noChangeArrowheads="1"/>
          </p:cNvSpPr>
          <p:nvPr/>
        </p:nvSpPr>
        <p:spPr bwMode="auto">
          <a:xfrm>
            <a:off x="801688" y="1773238"/>
            <a:ext cx="290671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>
                <a:solidFill>
                  <a:srgbClr val="C00000"/>
                </a:solidFill>
                <a:latin typeface="Arial Black" pitchFamily="34" charset="0"/>
              </a:rPr>
              <a:t>6%</a:t>
            </a:r>
          </a:p>
        </p:txBody>
      </p:sp>
      <p:sp>
        <p:nvSpPr>
          <p:cNvPr id="48" name="Стрелка: вправо 4">
            <a:extLst>
              <a:ext uri="{FF2B5EF4-FFF2-40B4-BE49-F238E27FC236}"/>
            </a:extLst>
          </p:cNvPr>
          <p:cNvSpPr/>
          <p:nvPr/>
        </p:nvSpPr>
        <p:spPr>
          <a:xfrm>
            <a:off x="3952875" y="2133600"/>
            <a:ext cx="979488" cy="6461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76" name="TextBox 21"/>
          <p:cNvSpPr txBox="1">
            <a:spLocks noChangeArrowheads="1"/>
          </p:cNvSpPr>
          <p:nvPr/>
        </p:nvSpPr>
        <p:spPr bwMode="auto">
          <a:xfrm>
            <a:off x="227013" y="5805488"/>
            <a:ext cx="384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+</a:t>
            </a:r>
            <a:endParaRPr lang="ru-RU" sz="38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19477" name="Прямоугольник 22"/>
          <p:cNvSpPr>
            <a:spLocks noChangeArrowheads="1"/>
          </p:cNvSpPr>
          <p:nvPr/>
        </p:nvSpPr>
        <p:spPr bwMode="auto">
          <a:xfrm>
            <a:off x="684213" y="5953125"/>
            <a:ext cx="77755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cs typeface="Arial" charset="0"/>
              </a:rPr>
              <a:t>возможность снижения налога на сумму страховых взносов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8"/>
          <p:cNvSpPr txBox="1">
            <a:spLocks noChangeArrowheads="1"/>
          </p:cNvSpPr>
          <p:nvPr/>
        </p:nvSpPr>
        <p:spPr bwMode="auto">
          <a:xfrm>
            <a:off x="-107950" y="971550"/>
            <a:ext cx="4787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0070C0"/>
                </a:solidFill>
                <a:latin typeface="Arial Black" pitchFamily="34" charset="0"/>
              </a:rPr>
              <a:t>Для впервые зарегистрированных индивидуальных предпринимателей</a:t>
            </a:r>
          </a:p>
        </p:txBody>
      </p:sp>
      <p:sp>
        <p:nvSpPr>
          <p:cNvPr id="21506" name="TextBox 9"/>
          <p:cNvSpPr txBox="1">
            <a:spLocks noChangeArrowheads="1"/>
          </p:cNvSpPr>
          <p:nvPr/>
        </p:nvSpPr>
        <p:spPr bwMode="auto">
          <a:xfrm>
            <a:off x="1565275" y="1700213"/>
            <a:ext cx="1800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Arial Black" pitchFamily="34" charset="0"/>
              </a:rPr>
              <a:t>0%</a:t>
            </a:r>
          </a:p>
        </p:txBody>
      </p:sp>
      <p:sp>
        <p:nvSpPr>
          <p:cNvPr id="21507" name="TextBox 10"/>
          <p:cNvSpPr txBox="1">
            <a:spLocks noChangeArrowheads="1"/>
          </p:cNvSpPr>
          <p:nvPr/>
        </p:nvSpPr>
        <p:spPr bwMode="auto">
          <a:xfrm>
            <a:off x="827088" y="2582863"/>
            <a:ext cx="2879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b="1">
                <a:cs typeface="Arial" charset="0"/>
              </a:rPr>
              <a:t>ставка по </a:t>
            </a: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УСН</a:t>
            </a:r>
            <a:r>
              <a:rPr lang="ru-RU">
                <a:cs typeface="Arial" charset="0"/>
              </a:rPr>
              <a:t> </a:t>
            </a:r>
            <a:r>
              <a:rPr lang="ru-RU" b="1">
                <a:cs typeface="Arial" charset="0"/>
              </a:rPr>
              <a:t>и </a:t>
            </a: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ПСН</a:t>
            </a:r>
            <a:r>
              <a:rPr lang="ru-RU">
                <a:cs typeface="Arial" charset="0"/>
              </a:rPr>
              <a:t> </a:t>
            </a:r>
          </a:p>
        </p:txBody>
      </p:sp>
      <p:sp>
        <p:nvSpPr>
          <p:cNvPr id="21508" name="TextBox 11"/>
          <p:cNvSpPr txBox="1">
            <a:spLocks noChangeArrowheads="1"/>
          </p:cNvSpPr>
          <p:nvPr/>
        </p:nvSpPr>
        <p:spPr bwMode="auto">
          <a:xfrm>
            <a:off x="179388" y="3122613"/>
            <a:ext cx="4032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на 2 налоговых периода</a:t>
            </a:r>
          </a:p>
          <a:p>
            <a:pPr algn="ctr"/>
            <a:r>
              <a:rPr lang="ru-RU">
                <a:cs typeface="Arial" charset="0"/>
              </a:rPr>
              <a:t>действует до 1 января 2024 года</a:t>
            </a:r>
          </a:p>
        </p:txBody>
      </p:sp>
      <p:sp>
        <p:nvSpPr>
          <p:cNvPr id="21509" name="TextBox 12"/>
          <p:cNvSpPr txBox="1">
            <a:spLocks noChangeArrowheads="1"/>
          </p:cNvSpPr>
          <p:nvPr/>
        </p:nvSpPr>
        <p:spPr bwMode="auto">
          <a:xfrm>
            <a:off x="827088" y="4076700"/>
            <a:ext cx="3168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Arial Black" pitchFamily="34" charset="0"/>
              </a:rPr>
              <a:t>Сферы деятельности:</a:t>
            </a:r>
          </a:p>
        </p:txBody>
      </p:sp>
      <p:sp>
        <p:nvSpPr>
          <p:cNvPr id="14" name="Овал 13">
            <a:extLst>
              <a:ext uri="{FF2B5EF4-FFF2-40B4-BE49-F238E27FC236}"/>
            </a:extLst>
          </p:cNvPr>
          <p:cNvSpPr/>
          <p:nvPr/>
        </p:nvSpPr>
        <p:spPr>
          <a:xfrm>
            <a:off x="827088" y="4641850"/>
            <a:ext cx="585787" cy="579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>
            <a:extLst>
              <a:ext uri="{FF2B5EF4-FFF2-40B4-BE49-F238E27FC236}"/>
            </a:extLst>
          </p:cNvPr>
          <p:cNvSpPr/>
          <p:nvPr/>
        </p:nvSpPr>
        <p:spPr>
          <a:xfrm>
            <a:off x="827088" y="5335588"/>
            <a:ext cx="585787" cy="577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>
            <a:extLst>
              <a:ext uri="{FF2B5EF4-FFF2-40B4-BE49-F238E27FC236}"/>
            </a:extLst>
          </p:cNvPr>
          <p:cNvSpPr/>
          <p:nvPr/>
        </p:nvSpPr>
        <p:spPr>
          <a:xfrm>
            <a:off x="827088" y="6027738"/>
            <a:ext cx="585787" cy="579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3" name="Рисунок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2338" y="6119813"/>
            <a:ext cx="3968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Рисунок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8525" y="5427663"/>
            <a:ext cx="36195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Рисунок 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4238" y="4729163"/>
            <a:ext cx="47307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6" name="TextBox 23"/>
          <p:cNvSpPr txBox="1">
            <a:spLocks noChangeArrowheads="1"/>
          </p:cNvSpPr>
          <p:nvPr/>
        </p:nvSpPr>
        <p:spPr bwMode="auto">
          <a:xfrm>
            <a:off x="1490663" y="4729163"/>
            <a:ext cx="2360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производственная</a:t>
            </a:r>
          </a:p>
        </p:txBody>
      </p:sp>
      <p:sp>
        <p:nvSpPr>
          <p:cNvPr id="21517" name="TextBox 24"/>
          <p:cNvSpPr txBox="1">
            <a:spLocks noChangeArrowheads="1"/>
          </p:cNvSpPr>
          <p:nvPr/>
        </p:nvSpPr>
        <p:spPr bwMode="auto">
          <a:xfrm>
            <a:off x="1490663" y="5454650"/>
            <a:ext cx="2124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социальная</a:t>
            </a:r>
          </a:p>
        </p:txBody>
      </p:sp>
      <p:sp>
        <p:nvSpPr>
          <p:cNvPr id="21518" name="TextBox 25"/>
          <p:cNvSpPr txBox="1">
            <a:spLocks noChangeArrowheads="1"/>
          </p:cNvSpPr>
          <p:nvPr/>
        </p:nvSpPr>
        <p:spPr bwMode="auto">
          <a:xfrm>
            <a:off x="1490663" y="6142038"/>
            <a:ext cx="2124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научная</a:t>
            </a:r>
          </a:p>
        </p:txBody>
      </p:sp>
      <p:sp>
        <p:nvSpPr>
          <p:cNvPr id="21519" name="TextBox 26"/>
          <p:cNvSpPr txBox="1">
            <a:spLocks noChangeArrowheads="1"/>
          </p:cNvSpPr>
          <p:nvPr/>
        </p:nvSpPr>
        <p:spPr bwMode="auto">
          <a:xfrm>
            <a:off x="4679950" y="908050"/>
            <a:ext cx="45005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0070C0"/>
                </a:solidFill>
                <a:latin typeface="Arial Black" pitchFamily="34" charset="0"/>
              </a:rPr>
              <a:t>Для впервые зарегистрированных на территории Пензенской области юр.лиц и ИП </a:t>
            </a:r>
            <a:r>
              <a:rPr lang="ru-RU" sz="1600" u="sng">
                <a:solidFill>
                  <a:srgbClr val="0070C0"/>
                </a:solidFill>
                <a:latin typeface="Arial Black" pitchFamily="34" charset="0"/>
              </a:rPr>
              <a:t>из других регионов</a:t>
            </a:r>
          </a:p>
        </p:txBody>
      </p:sp>
      <p:sp>
        <p:nvSpPr>
          <p:cNvPr id="21520" name="TextBox 27"/>
          <p:cNvSpPr txBox="1">
            <a:spLocks noChangeArrowheads="1"/>
          </p:cNvSpPr>
          <p:nvPr/>
        </p:nvSpPr>
        <p:spPr bwMode="auto">
          <a:xfrm>
            <a:off x="5435600" y="2843213"/>
            <a:ext cx="2881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</a:t>
            </a:r>
            <a:r>
              <a:rPr lang="ru-RU" b="1">
                <a:cs typeface="Arial" charset="0"/>
              </a:rPr>
              <a:t>по объекту </a:t>
            </a: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«доходы»</a:t>
            </a:r>
            <a:endParaRPr lang="ru-RU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21521" name="TextBox 28"/>
          <p:cNvSpPr txBox="1">
            <a:spLocks noChangeArrowheads="1"/>
          </p:cNvSpPr>
          <p:nvPr/>
        </p:nvSpPr>
        <p:spPr bwMode="auto">
          <a:xfrm>
            <a:off x="5292725" y="1955800"/>
            <a:ext cx="3167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с  </a:t>
            </a:r>
            <a:r>
              <a:rPr lang="ru-RU" sz="4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6%</a:t>
            </a:r>
            <a:r>
              <a:rPr lang="ru-RU" sz="4800">
                <a:latin typeface="Arial Black" pitchFamily="34" charset="0"/>
                <a:cs typeface="Arial" charset="0"/>
              </a:rPr>
              <a:t> </a:t>
            </a:r>
            <a:r>
              <a:rPr lang="ru-RU">
                <a:cs typeface="Arial" charset="0"/>
              </a:rPr>
              <a:t>до</a:t>
            </a:r>
            <a:r>
              <a:rPr lang="ru-RU">
                <a:solidFill>
                  <a:srgbClr val="0070C0"/>
                </a:solidFill>
                <a:cs typeface="Arial" charset="0"/>
              </a:rPr>
              <a:t> </a:t>
            </a:r>
            <a:r>
              <a:rPr lang="ru-RU">
                <a:cs typeface="Arial" charset="0"/>
              </a:rPr>
              <a:t> </a:t>
            </a:r>
            <a:r>
              <a:rPr lang="ru-RU" sz="4800">
                <a:solidFill>
                  <a:srgbClr val="0070C0"/>
                </a:solidFill>
                <a:latin typeface="Arial Black" pitchFamily="34" charset="0"/>
              </a:rPr>
              <a:t>1%</a:t>
            </a:r>
          </a:p>
        </p:txBody>
      </p:sp>
      <p:sp>
        <p:nvSpPr>
          <p:cNvPr id="21522" name="TextBox 29"/>
          <p:cNvSpPr txBox="1">
            <a:spLocks noChangeArrowheads="1"/>
          </p:cNvSpPr>
          <p:nvPr/>
        </p:nvSpPr>
        <p:spPr bwMode="auto">
          <a:xfrm>
            <a:off x="4932363" y="4799013"/>
            <a:ext cx="4032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на 2 налоговых периода</a:t>
            </a:r>
          </a:p>
          <a:p>
            <a:pPr algn="ctr"/>
            <a:r>
              <a:rPr lang="ru-RU">
                <a:cs typeface="Arial" charset="0"/>
              </a:rPr>
              <a:t>действует до 1 января 2024 года</a:t>
            </a:r>
          </a:p>
        </p:txBody>
      </p:sp>
      <p:sp>
        <p:nvSpPr>
          <p:cNvPr id="21523" name="TextBox 30"/>
          <p:cNvSpPr txBox="1">
            <a:spLocks noChangeArrowheads="1"/>
          </p:cNvSpPr>
          <p:nvPr/>
        </p:nvSpPr>
        <p:spPr bwMode="auto">
          <a:xfrm>
            <a:off x="5508625" y="5580063"/>
            <a:ext cx="3167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Arial Black" pitchFamily="34" charset="0"/>
              </a:rPr>
              <a:t>Сферы деятельности:</a:t>
            </a:r>
          </a:p>
        </p:txBody>
      </p:sp>
      <p:sp>
        <p:nvSpPr>
          <p:cNvPr id="21524" name="TextBox 31"/>
          <p:cNvSpPr txBox="1">
            <a:spLocks noChangeArrowheads="1"/>
          </p:cNvSpPr>
          <p:nvPr/>
        </p:nvSpPr>
        <p:spPr bwMode="auto">
          <a:xfrm>
            <a:off x="6524625" y="6022975"/>
            <a:ext cx="2124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Для всех видов деятельности</a:t>
            </a:r>
          </a:p>
        </p:txBody>
      </p:sp>
      <p:sp>
        <p:nvSpPr>
          <p:cNvPr id="33" name="Овал 32">
            <a:extLst>
              <a:ext uri="{FF2B5EF4-FFF2-40B4-BE49-F238E27FC236}"/>
            </a:extLst>
          </p:cNvPr>
          <p:cNvSpPr/>
          <p:nvPr/>
        </p:nvSpPr>
        <p:spPr>
          <a:xfrm>
            <a:off x="5795963" y="6073775"/>
            <a:ext cx="585787" cy="577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26" name="Рисунок 3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0100" y="6164263"/>
            <a:ext cx="428625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7" name="TextBox 33"/>
          <p:cNvSpPr txBox="1">
            <a:spLocks noChangeArrowheads="1"/>
          </p:cNvSpPr>
          <p:nvPr/>
        </p:nvSpPr>
        <p:spPr bwMode="auto">
          <a:xfrm>
            <a:off x="0" y="26193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70C0"/>
                </a:solidFill>
                <a:latin typeface="Arial Black" pitchFamily="34" charset="0"/>
              </a:rPr>
              <a:t>Налоговые каникулы</a:t>
            </a:r>
          </a:p>
        </p:txBody>
      </p:sp>
      <p:sp>
        <p:nvSpPr>
          <p:cNvPr id="21528" name="TextBox 35"/>
          <p:cNvSpPr txBox="1">
            <a:spLocks noChangeArrowheads="1"/>
          </p:cNvSpPr>
          <p:nvPr/>
        </p:nvSpPr>
        <p:spPr bwMode="auto">
          <a:xfrm>
            <a:off x="5091113" y="3213100"/>
            <a:ext cx="35131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с  </a:t>
            </a:r>
            <a:r>
              <a:rPr lang="ru-RU" sz="48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15%</a:t>
            </a:r>
            <a:r>
              <a:rPr lang="ru-RU" sz="4800">
                <a:latin typeface="Arial Black" pitchFamily="34" charset="0"/>
                <a:cs typeface="Arial" charset="0"/>
              </a:rPr>
              <a:t> </a:t>
            </a:r>
            <a:r>
              <a:rPr lang="ru-RU">
                <a:cs typeface="Arial" charset="0"/>
              </a:rPr>
              <a:t>до</a:t>
            </a:r>
            <a:r>
              <a:rPr lang="ru-RU">
                <a:solidFill>
                  <a:srgbClr val="0070C0"/>
                </a:solidFill>
                <a:cs typeface="Arial" charset="0"/>
              </a:rPr>
              <a:t> </a:t>
            </a:r>
            <a:r>
              <a:rPr lang="ru-RU">
                <a:cs typeface="Arial" charset="0"/>
              </a:rPr>
              <a:t> </a:t>
            </a:r>
            <a:r>
              <a:rPr lang="ru-RU" sz="4800">
                <a:solidFill>
                  <a:srgbClr val="0070C0"/>
                </a:solidFill>
                <a:latin typeface="Arial Black" pitchFamily="34" charset="0"/>
              </a:rPr>
              <a:t>5%</a:t>
            </a:r>
          </a:p>
        </p:txBody>
      </p:sp>
      <p:sp>
        <p:nvSpPr>
          <p:cNvPr id="21529" name="TextBox 36"/>
          <p:cNvSpPr txBox="1">
            <a:spLocks noChangeArrowheads="1"/>
          </p:cNvSpPr>
          <p:nvPr/>
        </p:nvSpPr>
        <p:spPr bwMode="auto">
          <a:xfrm>
            <a:off x="5219700" y="4005263"/>
            <a:ext cx="3348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 </a:t>
            </a:r>
            <a:r>
              <a:rPr lang="ru-RU" b="1">
                <a:cs typeface="Arial" charset="0"/>
              </a:rPr>
              <a:t>по объекту </a:t>
            </a: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«доходы минус расходы»</a:t>
            </a:r>
            <a:endParaRPr lang="ru-RU">
              <a:solidFill>
                <a:srgbClr val="C00000"/>
              </a:solidFill>
              <a:cs typeface="Arial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/>
            </a:extLst>
          </p:cNvPr>
          <p:cNvCxnSpPr/>
          <p:nvPr/>
        </p:nvCxnSpPr>
        <p:spPr>
          <a:xfrm>
            <a:off x="4572000" y="908050"/>
            <a:ext cx="0" cy="583406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331913" y="115888"/>
            <a:ext cx="6553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solidFill>
                  <a:srgbClr val="0070C0"/>
                </a:solidFill>
                <a:latin typeface="Arial Black" pitchFamily="34" charset="0"/>
              </a:rPr>
              <a:t>Новые виды деятельности на патенте</a:t>
            </a:r>
          </a:p>
        </p:txBody>
      </p:sp>
      <p:sp>
        <p:nvSpPr>
          <p:cNvPr id="5" name="Стрелка: вправо 4">
            <a:extLst>
              <a:ext uri="{FF2B5EF4-FFF2-40B4-BE49-F238E27FC236}"/>
            </a:extLst>
          </p:cNvPr>
          <p:cNvSpPr/>
          <p:nvPr/>
        </p:nvSpPr>
        <p:spPr>
          <a:xfrm>
            <a:off x="4083050" y="1160463"/>
            <a:ext cx="977900" cy="647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4154488" y="1300163"/>
            <a:ext cx="704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Arial Black" pitchFamily="34" charset="0"/>
              </a:rPr>
              <a:t>+21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2484438" y="1916113"/>
            <a:ext cx="122396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364163" y="1916113"/>
            <a:ext cx="122396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2124075" y="1916113"/>
            <a:ext cx="19431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вида деятельности</a:t>
            </a:r>
          </a:p>
        </p:txBody>
      </p:sp>
      <p:sp>
        <p:nvSpPr>
          <p:cNvPr id="22535" name="TextBox 11"/>
          <p:cNvSpPr txBox="1">
            <a:spLocks noChangeArrowheads="1"/>
          </p:cNvSpPr>
          <p:nvPr/>
        </p:nvSpPr>
        <p:spPr bwMode="auto">
          <a:xfrm>
            <a:off x="5003800" y="1916113"/>
            <a:ext cx="19431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вида деятельности</a:t>
            </a:r>
          </a:p>
        </p:txBody>
      </p:sp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201613" y="28527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Уход за домашними животными</a:t>
            </a:r>
          </a:p>
        </p:txBody>
      </p:sp>
      <p:sp>
        <p:nvSpPr>
          <p:cNvPr id="14" name="Прямоугольник 13">
            <a:extLst>
              <a:ext uri="{FF2B5EF4-FFF2-40B4-BE49-F238E27FC236}"/>
            </a:extLst>
          </p:cNvPr>
          <p:cNvSpPr/>
          <p:nvPr/>
        </p:nvSpPr>
        <p:spPr>
          <a:xfrm>
            <a:off x="201613" y="35004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валяной обуви</a:t>
            </a:r>
          </a:p>
        </p:txBody>
      </p:sp>
      <p:sp>
        <p:nvSpPr>
          <p:cNvPr id="15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201613" y="4149725"/>
            <a:ext cx="1978025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Ремонт сифонов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1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автосифонов</a:t>
            </a:r>
            <a:endParaRPr lang="ru-RU" sz="1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179388" y="4797425"/>
            <a:ext cx="1978025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Сборка и ремонт очков</a:t>
            </a:r>
          </a:p>
        </p:txBody>
      </p:sp>
      <p:sp>
        <p:nvSpPr>
          <p:cNvPr id="17" name="Прямоугольник 16">
            <a:extLst>
              <a:ext uri="{FF2B5EF4-FFF2-40B4-BE49-F238E27FC236}"/>
            </a:extLst>
          </p:cNvPr>
          <p:cNvSpPr/>
          <p:nvPr/>
        </p:nvSpPr>
        <p:spPr>
          <a:xfrm>
            <a:off x="179388" y="5445125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Ремонт игрушек</a:t>
            </a:r>
          </a:p>
        </p:txBody>
      </p:sp>
      <p:sp>
        <p:nvSpPr>
          <p:cNvPr id="18" name="Прямоугольник 17">
            <a:extLst>
              <a:ext uri="{FF2B5EF4-FFF2-40B4-BE49-F238E27FC236}"/>
            </a:extLst>
          </p:cNvPr>
          <p:cNvSpPr/>
          <p:nvPr/>
        </p:nvSpPr>
        <p:spPr>
          <a:xfrm>
            <a:off x="179388" y="6096000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Обработка металлических изделий механическая</a:t>
            </a:r>
          </a:p>
        </p:txBody>
      </p:sp>
      <p:sp>
        <p:nvSpPr>
          <p:cNvPr id="19" name="Прямоугольник 18">
            <a:extLst>
              <a:ext uri="{FF2B5EF4-FFF2-40B4-BE49-F238E27FC236}"/>
            </a:extLst>
          </p:cNvPr>
          <p:cNvSpPr/>
          <p:nvPr/>
        </p:nvSpPr>
        <p:spPr>
          <a:xfrm>
            <a:off x="2505075" y="28527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Распиловка дров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заказу населения</a:t>
            </a:r>
          </a:p>
        </p:txBody>
      </p:sp>
      <p:sp>
        <p:nvSpPr>
          <p:cNvPr id="20" name="Прямоугольник 19">
            <a:extLst>
              <a:ext uri="{FF2B5EF4-FFF2-40B4-BE49-F238E27FC236}"/>
            </a:extLst>
          </p:cNvPr>
          <p:cNvSpPr/>
          <p:nvPr/>
        </p:nvSpPr>
        <p:spPr>
          <a:xfrm>
            <a:off x="2505075" y="35004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Помол зерна, крупы производство муки </a:t>
            </a:r>
          </a:p>
        </p:txBody>
      </p:sp>
      <p:sp>
        <p:nvSpPr>
          <p:cNvPr id="21" name="Прямоугольник 20">
            <a:extLst>
              <a:ext uri="{FF2B5EF4-FFF2-40B4-BE49-F238E27FC236}"/>
            </a:extLst>
          </p:cNvPr>
          <p:cNvSpPr/>
          <p:nvPr/>
        </p:nvSpPr>
        <p:spPr>
          <a:xfrm>
            <a:off x="2505075" y="4149725"/>
            <a:ext cx="1978025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визитных карточек</a:t>
            </a:r>
          </a:p>
        </p:txBody>
      </p:sp>
      <p:sp>
        <p:nvSpPr>
          <p:cNvPr id="22" name="Прямоугольник 21">
            <a:extLst>
              <a:ext uri="{FF2B5EF4-FFF2-40B4-BE49-F238E27FC236}"/>
            </a:extLst>
          </p:cNvPr>
          <p:cNvSpPr/>
          <p:nvPr/>
        </p:nvSpPr>
        <p:spPr>
          <a:xfrm>
            <a:off x="2484438" y="4797425"/>
            <a:ext cx="1978025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Ремонт  тур- и спорт- оборудования</a:t>
            </a:r>
          </a:p>
        </p:txBody>
      </p:sp>
      <p:sp>
        <p:nvSpPr>
          <p:cNvPr id="23" name="Прямоугольник 22">
            <a:extLst>
              <a:ext uri="{FF2B5EF4-FFF2-40B4-BE49-F238E27FC236}"/>
            </a:extLst>
          </p:cNvPr>
          <p:cNvSpPr/>
          <p:nvPr/>
        </p:nvSpPr>
        <p:spPr>
          <a:xfrm>
            <a:off x="2484438" y="5445125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Обработка металлов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нанесение покрытий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металлы</a:t>
            </a:r>
          </a:p>
        </p:txBody>
      </p:sp>
      <p:sp>
        <p:nvSpPr>
          <p:cNvPr id="24" name="Прямоугольник 23">
            <a:extLst>
              <a:ext uri="{FF2B5EF4-FFF2-40B4-BE49-F238E27FC236}"/>
            </a:extLst>
          </p:cNvPr>
          <p:cNvSpPr/>
          <p:nvPr/>
        </p:nvSpPr>
        <p:spPr>
          <a:xfrm>
            <a:off x="2484438" y="6096000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ювелирных изделий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заказу </a:t>
            </a:r>
          </a:p>
        </p:txBody>
      </p:sp>
      <p:sp>
        <p:nvSpPr>
          <p:cNvPr id="25" name="Прямоугольник 24">
            <a:extLst>
              <a:ext uri="{FF2B5EF4-FFF2-40B4-BE49-F238E27FC236}"/>
            </a:extLst>
          </p:cNvPr>
          <p:cNvSpPr/>
          <p:nvPr/>
        </p:nvSpPr>
        <p:spPr>
          <a:xfrm>
            <a:off x="4754563" y="28527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Деятельность стоянок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ТС</a:t>
            </a:r>
          </a:p>
        </p:txBody>
      </p:sp>
      <p:sp>
        <p:nvSpPr>
          <p:cNvPr id="26" name="Прямоугольник 25">
            <a:extLst>
              <a:ext uri="{FF2B5EF4-FFF2-40B4-BE49-F238E27FC236}"/>
            </a:extLst>
          </p:cNvPr>
          <p:cNvSpPr/>
          <p:nvPr/>
        </p:nvSpPr>
        <p:spPr>
          <a:xfrm>
            <a:off x="4754563" y="35004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Переплетные, окантовочные и брошюровочные работы</a:t>
            </a:r>
          </a:p>
        </p:txBody>
      </p:sp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4754563" y="4149725"/>
            <a:ext cx="1978025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и ремонт деревянных лодок</a:t>
            </a:r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7023100" y="5457825"/>
            <a:ext cx="1979613" cy="1160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С/Х инвентаря из материала заказчика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индивидуальному заказу населения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4754563" y="6096000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бижутерии и подобных изделий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заказу </a:t>
            </a:r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7019925" y="4149725"/>
            <a:ext cx="1978025" cy="1116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Граверные работы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 металлу, стеклу, дереву, керамике,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кроме </a:t>
            </a:r>
            <a:r>
              <a:rPr lang="ru-RU" sz="11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юв.изделий</a:t>
            </a:r>
            <a:endParaRPr lang="ru-RU" sz="1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4760913" y="4808538"/>
            <a:ext cx="197802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Вспашка огородов по индивидуальному заказу</a:t>
            </a:r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4765675" y="5454650"/>
            <a:ext cx="1979613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Изготовление и ремонт бондарской посуды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гончарных изделий</a:t>
            </a:r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7021513" y="2852738"/>
            <a:ext cx="1978025" cy="115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Предоставление услуг </a:t>
            </a:r>
            <a:b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ковке, прессованию, объемной и листовой штамповке и профилированию листового металла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/>
            </a:extLst>
          </p:cNvPr>
          <p:cNvCxnSpPr/>
          <p:nvPr/>
        </p:nvCxnSpPr>
        <p:spPr>
          <a:xfrm>
            <a:off x="7019925" y="655638"/>
            <a:ext cx="0" cy="190817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558" name="TextBox 40"/>
          <p:cNvSpPr txBox="1">
            <a:spLocks noChangeArrowheads="1"/>
          </p:cNvSpPr>
          <p:nvPr/>
        </p:nvSpPr>
        <p:spPr bwMode="auto">
          <a:xfrm>
            <a:off x="34925" y="1270000"/>
            <a:ext cx="1960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В настоящее время</a:t>
            </a:r>
          </a:p>
        </p:txBody>
      </p:sp>
      <p:sp>
        <p:nvSpPr>
          <p:cNvPr id="22559" name="TextBox 41"/>
          <p:cNvSpPr txBox="1">
            <a:spLocks noChangeArrowheads="1"/>
          </p:cNvSpPr>
          <p:nvPr/>
        </p:nvSpPr>
        <p:spPr bwMode="auto">
          <a:xfrm>
            <a:off x="7092950" y="1343025"/>
            <a:ext cx="1958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С 1 февраля 2021 года</a:t>
            </a:r>
          </a:p>
        </p:txBody>
      </p:sp>
      <p:cxnSp>
        <p:nvCxnSpPr>
          <p:cNvPr id="43" name="Прямая соединительная линия 42">
            <a:extLst>
              <a:ext uri="{FF2B5EF4-FFF2-40B4-BE49-F238E27FC236}"/>
            </a:extLst>
          </p:cNvPr>
          <p:cNvCxnSpPr/>
          <p:nvPr/>
        </p:nvCxnSpPr>
        <p:spPr>
          <a:xfrm>
            <a:off x="2051050" y="647700"/>
            <a:ext cx="0" cy="190817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561" name="TextBox 35"/>
          <p:cNvSpPr txBox="1">
            <a:spLocks noChangeArrowheads="1"/>
          </p:cNvSpPr>
          <p:nvPr/>
        </p:nvSpPr>
        <p:spPr bwMode="auto">
          <a:xfrm>
            <a:off x="2170113" y="836613"/>
            <a:ext cx="1825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Arial Black" pitchFamily="34" charset="0"/>
              </a:rPr>
              <a:t>63</a:t>
            </a:r>
          </a:p>
        </p:txBody>
      </p:sp>
      <p:sp>
        <p:nvSpPr>
          <p:cNvPr id="22562" name="TextBox 36"/>
          <p:cNvSpPr txBox="1">
            <a:spLocks noChangeArrowheads="1"/>
          </p:cNvSpPr>
          <p:nvPr/>
        </p:nvSpPr>
        <p:spPr bwMode="auto">
          <a:xfrm>
            <a:off x="5003800" y="836613"/>
            <a:ext cx="18700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0070C0"/>
                </a:solidFill>
                <a:latin typeface="Arial Black" pitchFamily="34" charset="0"/>
              </a:rPr>
              <a:t>84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0" y="2603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solidFill>
                  <a:srgbClr val="0070C0"/>
                </a:solidFill>
                <a:latin typeface="Arial Black" pitchFamily="34" charset="0"/>
              </a:rPr>
              <a:t>Снижение налоговых ставок по ПСН</a:t>
            </a:r>
          </a:p>
        </p:txBody>
      </p:sp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-36513" y="2289175"/>
            <a:ext cx="284956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">
                <a:cs typeface="Arial" charset="0"/>
              </a:rPr>
              <a:t>возможность уменьшения налога на сумму страховых взносов и пособий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5711825" y="5106988"/>
            <a:ext cx="23764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">
                <a:cs typeface="Arial" charset="0"/>
              </a:rPr>
              <a:t>ограничение по площади </a:t>
            </a:r>
          </a:p>
        </p:txBody>
      </p:sp>
      <p:pic>
        <p:nvPicPr>
          <p:cNvPr id="23556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0275" y="1268413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Объект 35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491288" y="4122738"/>
            <a:ext cx="787400" cy="828675"/>
          </a:xfrm>
        </p:spPr>
      </p:pic>
      <p:sp>
        <p:nvSpPr>
          <p:cNvPr id="23558" name="TextBox 8"/>
          <p:cNvSpPr txBox="1">
            <a:spLocks noChangeArrowheads="1"/>
          </p:cNvSpPr>
          <p:nvPr/>
        </p:nvSpPr>
        <p:spPr bwMode="auto">
          <a:xfrm>
            <a:off x="4932363" y="5570538"/>
            <a:ext cx="15589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50</a:t>
            </a:r>
            <a:r>
              <a:rPr lang="ru-RU" sz="2400">
                <a:solidFill>
                  <a:srgbClr val="0070C0"/>
                </a:solidFill>
                <a:cs typeface="Arial" charset="0"/>
              </a:rPr>
              <a:t> </a:t>
            </a:r>
            <a:r>
              <a:rPr lang="ru-RU">
                <a:cs typeface="Arial" charset="0"/>
              </a:rPr>
              <a:t>кв.м</a:t>
            </a:r>
          </a:p>
        </p:txBody>
      </p:sp>
      <p:sp>
        <p:nvSpPr>
          <p:cNvPr id="23559" name="TextBox 9"/>
          <p:cNvSpPr txBox="1">
            <a:spLocks noChangeArrowheads="1"/>
          </p:cNvSpPr>
          <p:nvPr/>
        </p:nvSpPr>
        <p:spPr bwMode="auto">
          <a:xfrm>
            <a:off x="7146925" y="5611813"/>
            <a:ext cx="19970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150</a:t>
            </a:r>
            <a:r>
              <a:rPr lang="ru-RU" sz="3200" b="1">
                <a:solidFill>
                  <a:srgbClr val="337ECA"/>
                </a:solidFill>
                <a:cs typeface="Arial" charset="0"/>
              </a:rPr>
              <a:t> </a:t>
            </a:r>
            <a:r>
              <a:rPr lang="ru-RU">
                <a:cs typeface="Arial" charset="0"/>
              </a:rPr>
              <a:t>кв.м</a:t>
            </a:r>
          </a:p>
        </p:txBody>
      </p:sp>
      <p:pic>
        <p:nvPicPr>
          <p:cNvPr id="23560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789363"/>
            <a:ext cx="107315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Box 13"/>
          <p:cNvSpPr txBox="1">
            <a:spLocks noChangeArrowheads="1"/>
          </p:cNvSpPr>
          <p:nvPr/>
        </p:nvSpPr>
        <p:spPr bwMode="auto">
          <a:xfrm>
            <a:off x="2627313" y="2286000"/>
            <a:ext cx="2851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">
                <a:cs typeface="Arial" charset="0"/>
              </a:rPr>
              <a:t>возможность применения патента при осуществлении розничной торговли и услуг общепита</a:t>
            </a:r>
          </a:p>
        </p:txBody>
      </p:sp>
      <p:pic>
        <p:nvPicPr>
          <p:cNvPr id="23562" name="Рисунок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1250950"/>
            <a:ext cx="7143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TextBox 16"/>
          <p:cNvSpPr txBox="1">
            <a:spLocks noChangeArrowheads="1"/>
          </p:cNvSpPr>
          <p:nvPr/>
        </p:nvSpPr>
        <p:spPr bwMode="auto">
          <a:xfrm>
            <a:off x="1577975" y="3930650"/>
            <a:ext cx="3209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70C0"/>
                </a:solidFill>
                <a:cs typeface="Arial" charset="0"/>
              </a:rPr>
              <a:t>ИП</a:t>
            </a:r>
            <a:r>
              <a:rPr lang="ru-RU" sz="2200" b="1">
                <a:cs typeface="Arial" charset="0"/>
              </a:rPr>
              <a:t> </a:t>
            </a:r>
            <a:r>
              <a:rPr lang="ru-RU" sz="2200" b="1">
                <a:solidFill>
                  <a:srgbClr val="C00000"/>
                </a:solidFill>
                <a:cs typeface="Arial" charset="0"/>
              </a:rPr>
              <a:t>без работников</a:t>
            </a:r>
          </a:p>
        </p:txBody>
      </p:sp>
      <p:sp>
        <p:nvSpPr>
          <p:cNvPr id="23564" name="TextBox 17"/>
          <p:cNvSpPr txBox="1">
            <a:spLocks noChangeArrowheads="1"/>
          </p:cNvSpPr>
          <p:nvPr/>
        </p:nvSpPr>
        <p:spPr bwMode="auto">
          <a:xfrm>
            <a:off x="1577975" y="4397375"/>
            <a:ext cx="31321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70C0"/>
                </a:solidFill>
                <a:cs typeface="Arial" charset="0"/>
              </a:rPr>
              <a:t>ПАТЕНТ        </a:t>
            </a:r>
            <a:r>
              <a:rPr lang="ru-RU" sz="22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до 0</a:t>
            </a:r>
          </a:p>
        </p:txBody>
      </p:sp>
      <p:pic>
        <p:nvPicPr>
          <p:cNvPr id="23565" name="Рисунок 1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5308600"/>
            <a:ext cx="107315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TextBox 20"/>
          <p:cNvSpPr txBox="1">
            <a:spLocks noChangeArrowheads="1"/>
          </p:cNvSpPr>
          <p:nvPr/>
        </p:nvSpPr>
        <p:spPr bwMode="auto">
          <a:xfrm>
            <a:off x="1577975" y="5441950"/>
            <a:ext cx="3209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70C0"/>
                </a:solidFill>
                <a:cs typeface="Arial" charset="0"/>
              </a:rPr>
              <a:t>ИП</a:t>
            </a:r>
            <a:r>
              <a:rPr lang="ru-RU" sz="2200" b="1">
                <a:cs typeface="Arial" charset="0"/>
              </a:rPr>
              <a:t> </a:t>
            </a:r>
            <a:r>
              <a:rPr lang="ru-RU" sz="2200" b="1">
                <a:solidFill>
                  <a:srgbClr val="C00000"/>
                </a:solidFill>
                <a:cs typeface="Arial" charset="0"/>
              </a:rPr>
              <a:t>с работниками</a:t>
            </a:r>
          </a:p>
        </p:txBody>
      </p:sp>
      <p:sp>
        <p:nvSpPr>
          <p:cNvPr id="23567" name="TextBox 21"/>
          <p:cNvSpPr txBox="1">
            <a:spLocks noChangeArrowheads="1"/>
          </p:cNvSpPr>
          <p:nvPr/>
        </p:nvSpPr>
        <p:spPr bwMode="auto">
          <a:xfrm>
            <a:off x="1590675" y="5867400"/>
            <a:ext cx="31321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70C0"/>
                </a:solidFill>
                <a:cs typeface="Arial" charset="0"/>
              </a:rPr>
              <a:t>ПАТЕНТ        </a:t>
            </a:r>
            <a:r>
              <a:rPr lang="ru-RU" sz="2200" b="1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на 50%</a:t>
            </a:r>
          </a:p>
        </p:txBody>
      </p:sp>
      <p:sp>
        <p:nvSpPr>
          <p:cNvPr id="23" name="Стрелка: вниз 22">
            <a:extLst>
              <a:ext uri="{FF2B5EF4-FFF2-40B4-BE49-F238E27FC236}"/>
            </a:extLst>
          </p:cNvPr>
          <p:cNvSpPr/>
          <p:nvPr/>
        </p:nvSpPr>
        <p:spPr>
          <a:xfrm>
            <a:off x="2916238" y="4438650"/>
            <a:ext cx="287337" cy="358775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25" name="Стрелка: вправо 4">
            <a:extLst>
              <a:ext uri="{FF2B5EF4-FFF2-40B4-BE49-F238E27FC236}"/>
            </a:extLst>
          </p:cNvPr>
          <p:cNvSpPr/>
          <p:nvPr/>
        </p:nvSpPr>
        <p:spPr>
          <a:xfrm>
            <a:off x="6516688" y="5837238"/>
            <a:ext cx="576262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: вниз 22">
            <a:extLst>
              <a:ext uri="{FF2B5EF4-FFF2-40B4-BE49-F238E27FC236}"/>
            </a:extLst>
          </p:cNvPr>
          <p:cNvSpPr/>
          <p:nvPr/>
        </p:nvSpPr>
        <p:spPr>
          <a:xfrm>
            <a:off x="2916238" y="5903913"/>
            <a:ext cx="287337" cy="358775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23571" name="TextBox 34"/>
          <p:cNvSpPr txBox="1">
            <a:spLocks noChangeArrowheads="1"/>
          </p:cNvSpPr>
          <p:nvPr/>
        </p:nvSpPr>
        <p:spPr bwMode="auto">
          <a:xfrm>
            <a:off x="7092950" y="1804988"/>
            <a:ext cx="22320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i="1">
                <a:solidFill>
                  <a:srgbClr val="0070C0"/>
                </a:solidFill>
                <a:cs typeface="Arial" charset="0"/>
              </a:rPr>
              <a:t>за 1 пассажирское </a:t>
            </a:r>
          </a:p>
          <a:p>
            <a:pPr algn="ctr"/>
            <a:r>
              <a:rPr lang="ru-RU" sz="1200" i="1">
                <a:solidFill>
                  <a:srgbClr val="0070C0"/>
                </a:solidFill>
                <a:cs typeface="Arial" charset="0"/>
              </a:rPr>
              <a:t>место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3572" name="TextBox 37"/>
          <p:cNvSpPr txBox="1">
            <a:spLocks noChangeArrowheads="1"/>
          </p:cNvSpPr>
          <p:nvPr/>
        </p:nvSpPr>
        <p:spPr bwMode="auto">
          <a:xfrm>
            <a:off x="5148263" y="1820863"/>
            <a:ext cx="22320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i="1">
                <a:solidFill>
                  <a:srgbClr val="0070C0"/>
                </a:solidFill>
                <a:cs typeface="Arial" charset="0"/>
              </a:rPr>
              <a:t>за 1 автотранспортное средство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3573" name="Рисунок 3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48338" y="112553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Рисунок 3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3363" y="1182688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5" name="TextBox 51"/>
          <p:cNvSpPr txBox="1">
            <a:spLocks noChangeArrowheads="1"/>
          </p:cNvSpPr>
          <p:nvPr/>
        </p:nvSpPr>
        <p:spPr bwMode="auto">
          <a:xfrm>
            <a:off x="5478463" y="2276475"/>
            <a:ext cx="34147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">
                <a:cs typeface="Arial" charset="0"/>
              </a:rPr>
              <a:t>изменены правила определения потенциально возможного годового дохода ИП</a:t>
            </a:r>
          </a:p>
        </p:txBody>
      </p:sp>
      <p:sp>
        <p:nvSpPr>
          <p:cNvPr id="53" name="Стрелка: вправо 4">
            <a:extLst>
              <a:ext uri="{FF2B5EF4-FFF2-40B4-BE49-F238E27FC236}"/>
            </a:extLst>
          </p:cNvPr>
          <p:cNvSpPr/>
          <p:nvPr/>
        </p:nvSpPr>
        <p:spPr>
          <a:xfrm>
            <a:off x="7031038" y="1412875"/>
            <a:ext cx="576262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 txBox="1">
            <a:spLocks/>
          </p:cNvSpPr>
          <p:nvPr/>
        </p:nvSpPr>
        <p:spPr bwMode="auto">
          <a:xfrm>
            <a:off x="0" y="296863"/>
            <a:ext cx="91440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2200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Налог на профессиональный доход</a:t>
            </a:r>
          </a:p>
        </p:txBody>
      </p:sp>
      <p:sp>
        <p:nvSpPr>
          <p:cNvPr id="25602" name="TextBox 7"/>
          <p:cNvSpPr txBox="1">
            <a:spLocks noChangeArrowheads="1"/>
          </p:cNvSpPr>
          <p:nvPr/>
        </p:nvSpPr>
        <p:spPr bwMode="auto">
          <a:xfrm>
            <a:off x="-19050" y="2255838"/>
            <a:ext cx="247967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Доступно</a:t>
            </a:r>
          </a:p>
          <a:p>
            <a:pPr algn="ctr"/>
            <a:r>
              <a:rPr lang="ru-RU" sz="1400">
                <a:cs typeface="Arial" charset="0"/>
              </a:rPr>
              <a:t>для физических лиц, </a:t>
            </a:r>
            <a:br>
              <a:rPr lang="ru-RU" sz="1400">
                <a:cs typeface="Arial" charset="0"/>
              </a:rPr>
            </a:br>
            <a:r>
              <a:rPr lang="ru-RU" sz="1400">
                <a:cs typeface="Arial" charset="0"/>
              </a:rPr>
              <a:t>в т.ч. индивидуальных предпринимателей </a:t>
            </a:r>
            <a:br>
              <a:rPr lang="ru-RU" sz="1400">
                <a:cs typeface="Arial" charset="0"/>
              </a:rPr>
            </a:br>
            <a:r>
              <a:rPr lang="ru-RU" sz="1400">
                <a:cs typeface="Arial" charset="0"/>
              </a:rPr>
              <a:t>без наемных работников</a:t>
            </a:r>
          </a:p>
          <a:p>
            <a:pPr algn="ctr"/>
            <a:endParaRPr lang="ru-RU" sz="16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9" name="Овал 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711200" y="1157288"/>
            <a:ext cx="1017588" cy="10191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37EC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4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6938" y="1311275"/>
            <a:ext cx="646112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10"/>
          <p:cNvSpPr txBox="1">
            <a:spLocks noChangeArrowheads="1"/>
          </p:cNvSpPr>
          <p:nvPr/>
        </p:nvSpPr>
        <p:spPr bwMode="auto">
          <a:xfrm>
            <a:off x="2236788" y="2255838"/>
            <a:ext cx="247967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Ограничения по доходам</a:t>
            </a:r>
          </a:p>
          <a:p>
            <a:pPr algn="ctr"/>
            <a:r>
              <a:rPr lang="ru-RU" sz="1400">
                <a:cs typeface="Arial" charset="0"/>
              </a:rPr>
              <a:t>не более </a:t>
            </a:r>
          </a:p>
          <a:p>
            <a:pPr algn="ctr"/>
            <a:r>
              <a:rPr lang="ru-RU" sz="1400" b="1">
                <a:solidFill>
                  <a:srgbClr val="C00000"/>
                </a:solidFill>
                <a:cs typeface="Arial" charset="0"/>
              </a:rPr>
              <a:t>2,4 млн рублей </a:t>
            </a:r>
            <a:r>
              <a:rPr lang="ru-RU" sz="1400">
                <a:cs typeface="Arial" charset="0"/>
              </a:rPr>
              <a:t>за год</a:t>
            </a:r>
          </a:p>
          <a:p>
            <a:pPr algn="ctr"/>
            <a:endParaRPr lang="ru-RU" sz="14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12" name="Овал 11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2967038" y="1157288"/>
            <a:ext cx="1019175" cy="10191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37EC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7" name="Рисунок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9275" y="1276350"/>
            <a:ext cx="7747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Box 13"/>
          <p:cNvSpPr txBox="1">
            <a:spLocks noChangeArrowheads="1"/>
          </p:cNvSpPr>
          <p:nvPr/>
        </p:nvSpPr>
        <p:spPr bwMode="auto">
          <a:xfrm>
            <a:off x="4356100" y="2271713"/>
            <a:ext cx="247967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Налоговая ставка</a:t>
            </a:r>
          </a:p>
          <a:p>
            <a:pPr algn="ctr"/>
            <a:r>
              <a:rPr lang="ru-RU" sz="1400" b="1">
                <a:solidFill>
                  <a:srgbClr val="C00000"/>
                </a:solidFill>
                <a:cs typeface="Arial" charset="0"/>
              </a:rPr>
              <a:t>4%</a:t>
            </a:r>
            <a:r>
              <a:rPr lang="ru-RU" sz="1400" b="1">
                <a:solidFill>
                  <a:srgbClr val="0070C0"/>
                </a:solidFill>
                <a:cs typeface="Arial" charset="0"/>
              </a:rPr>
              <a:t> </a:t>
            </a:r>
            <a:r>
              <a:rPr lang="ru-RU" sz="1400" b="1">
                <a:cs typeface="Arial" charset="0"/>
              </a:rPr>
              <a:t>- </a:t>
            </a:r>
            <a:r>
              <a:rPr lang="ru-RU" sz="1400">
                <a:cs typeface="Arial" charset="0"/>
              </a:rPr>
              <a:t>с доходов от физических лиц </a:t>
            </a:r>
          </a:p>
          <a:p>
            <a:pPr algn="ctr"/>
            <a:r>
              <a:rPr lang="ru-RU" sz="1400" b="1">
                <a:solidFill>
                  <a:srgbClr val="C00000"/>
                </a:solidFill>
                <a:cs typeface="Arial" charset="0"/>
              </a:rPr>
              <a:t>6% </a:t>
            </a:r>
            <a:r>
              <a:rPr lang="ru-RU" sz="1400" b="1">
                <a:cs typeface="Arial" charset="0"/>
              </a:rPr>
              <a:t>- </a:t>
            </a:r>
            <a:r>
              <a:rPr lang="ru-RU" sz="1400">
                <a:cs typeface="Arial" charset="0"/>
              </a:rPr>
              <a:t>с доходов от юридических лиц и ИП</a:t>
            </a:r>
          </a:p>
        </p:txBody>
      </p:sp>
      <p:sp>
        <p:nvSpPr>
          <p:cNvPr id="15" name="Овал 1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5086350" y="1174750"/>
            <a:ext cx="1017588" cy="10175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337EC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10" name="TextBox 15"/>
          <p:cNvSpPr txBox="1">
            <a:spLocks noChangeArrowheads="1"/>
          </p:cNvSpPr>
          <p:nvPr/>
        </p:nvSpPr>
        <p:spPr bwMode="auto">
          <a:xfrm>
            <a:off x="5218113" y="1125538"/>
            <a:ext cx="8255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0070C0"/>
                </a:solidFill>
                <a:latin typeface="Calibri" pitchFamily="34" charset="0"/>
              </a:rPr>
              <a:t>%</a:t>
            </a:r>
          </a:p>
        </p:txBody>
      </p:sp>
      <p:sp>
        <p:nvSpPr>
          <p:cNvPr id="25611" name="TextBox 16"/>
          <p:cNvSpPr txBox="1">
            <a:spLocks noChangeArrowheads="1"/>
          </p:cNvSpPr>
          <p:nvPr/>
        </p:nvSpPr>
        <p:spPr bwMode="auto">
          <a:xfrm>
            <a:off x="6659563" y="2255838"/>
            <a:ext cx="24796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Стартовый налоговый капитал</a:t>
            </a:r>
          </a:p>
          <a:p>
            <a:pPr algn="ctr"/>
            <a:r>
              <a:rPr lang="ru-RU" sz="1400">
                <a:cs typeface="Arial" charset="0"/>
              </a:rPr>
              <a:t>в размере </a:t>
            </a:r>
            <a:r>
              <a:rPr lang="ru-RU" sz="1400" b="1">
                <a:solidFill>
                  <a:srgbClr val="C00000"/>
                </a:solidFill>
                <a:cs typeface="Arial" charset="0"/>
              </a:rPr>
              <a:t>10 тысяч рублей</a:t>
            </a:r>
          </a:p>
          <a:p>
            <a:pPr algn="ctr"/>
            <a:r>
              <a:rPr lang="ru-RU" sz="1400">
                <a:cs typeface="Arial" charset="0"/>
              </a:rPr>
              <a:t>+ дополнительный в размере одного </a:t>
            </a:r>
            <a:r>
              <a:rPr lang="ru-RU" sz="1400" b="1">
                <a:solidFill>
                  <a:srgbClr val="C00000"/>
                </a:solidFill>
                <a:cs typeface="Arial" charset="0"/>
              </a:rPr>
              <a:t>МРОТ</a:t>
            </a:r>
            <a:r>
              <a:rPr lang="ru-RU" sz="1400" b="1">
                <a:solidFill>
                  <a:srgbClr val="0070C0"/>
                </a:solidFill>
                <a:cs typeface="Arial" charset="0"/>
              </a:rPr>
              <a:t> </a:t>
            </a:r>
          </a:p>
        </p:txBody>
      </p:sp>
      <p:sp>
        <p:nvSpPr>
          <p:cNvPr id="18" name="Овал 1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7391400" y="1157288"/>
            <a:ext cx="1017588" cy="10191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37EC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13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0775" y="1344613"/>
            <a:ext cx="833438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4" name="TextBox 23"/>
          <p:cNvSpPr txBox="1">
            <a:spLocks noChangeArrowheads="1"/>
          </p:cNvSpPr>
          <p:nvPr/>
        </p:nvSpPr>
        <p:spPr bwMode="auto">
          <a:xfrm>
            <a:off x="1058863" y="6213475"/>
            <a:ext cx="4283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70C0"/>
                </a:solidFill>
                <a:cs typeface="Arial" charset="0"/>
              </a:rPr>
              <a:t>Скачать приложение «Мой налог» в </a:t>
            </a:r>
            <a:r>
              <a:rPr lang="en-US" sz="1400">
                <a:solidFill>
                  <a:srgbClr val="0070C0"/>
                </a:solidFill>
                <a:cs typeface="Arial" charset="0"/>
              </a:rPr>
              <a:t>App Store, Google Play</a:t>
            </a:r>
            <a:endParaRPr lang="ru-RU" sz="1400">
              <a:solidFill>
                <a:srgbClr val="0070C0"/>
              </a:solidFill>
              <a:cs typeface="Arial" charset="0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52400" y="3716338"/>
            <a:ext cx="881221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616" name="TextBox 36"/>
          <p:cNvSpPr txBox="1">
            <a:spLocks noChangeArrowheads="1"/>
          </p:cNvSpPr>
          <p:nvPr/>
        </p:nvSpPr>
        <p:spPr bwMode="auto">
          <a:xfrm>
            <a:off x="658813" y="4364038"/>
            <a:ext cx="348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cs typeface="Arial" charset="0"/>
              </a:rPr>
              <a:t>Можно зарегистрироваться с телефона</a:t>
            </a:r>
          </a:p>
        </p:txBody>
      </p:sp>
      <p:sp>
        <p:nvSpPr>
          <p:cNvPr id="25617" name="TextBox 37"/>
          <p:cNvSpPr txBox="1">
            <a:spLocks noChangeArrowheads="1"/>
          </p:cNvSpPr>
          <p:nvPr/>
        </p:nvSpPr>
        <p:spPr bwMode="auto">
          <a:xfrm>
            <a:off x="658813" y="4921250"/>
            <a:ext cx="3995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cs typeface="Arial" charset="0"/>
              </a:rPr>
              <a:t>Легко сформировать и отправить клиенту чек</a:t>
            </a:r>
          </a:p>
        </p:txBody>
      </p:sp>
      <p:sp>
        <p:nvSpPr>
          <p:cNvPr id="25618" name="TextBox 38"/>
          <p:cNvSpPr txBox="1">
            <a:spLocks noChangeArrowheads="1"/>
          </p:cNvSpPr>
          <p:nvPr/>
        </p:nvSpPr>
        <p:spPr bwMode="auto">
          <a:xfrm>
            <a:off x="652463" y="5497513"/>
            <a:ext cx="36052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cs typeface="Arial" charset="0"/>
              </a:rPr>
              <a:t>Удобно следить за начислением налогов</a:t>
            </a:r>
          </a:p>
        </p:txBody>
      </p:sp>
      <p:sp>
        <p:nvSpPr>
          <p:cNvPr id="25619" name="TextBox 39"/>
          <p:cNvSpPr txBox="1">
            <a:spLocks noChangeArrowheads="1"/>
          </p:cNvSpPr>
          <p:nvPr/>
        </p:nvSpPr>
        <p:spPr bwMode="auto">
          <a:xfrm>
            <a:off x="5387975" y="4362450"/>
            <a:ext cx="3546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cs typeface="Arial" charset="0"/>
              </a:rPr>
              <a:t>Приходят уведомления о сроках уплаты</a:t>
            </a:r>
          </a:p>
        </p:txBody>
      </p:sp>
      <p:sp>
        <p:nvSpPr>
          <p:cNvPr id="25620" name="TextBox 40"/>
          <p:cNvSpPr txBox="1">
            <a:spLocks noChangeArrowheads="1"/>
          </p:cNvSpPr>
          <p:nvPr/>
        </p:nvSpPr>
        <p:spPr bwMode="auto">
          <a:xfrm>
            <a:off x="5387975" y="4921250"/>
            <a:ext cx="3714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cs typeface="Arial" charset="0"/>
              </a:rPr>
              <a:t>Есть справка для подтверждения доходов</a:t>
            </a:r>
          </a:p>
        </p:txBody>
      </p:sp>
      <p:pic>
        <p:nvPicPr>
          <p:cNvPr id="25621" name="Рисунок 4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9550" y="4281488"/>
            <a:ext cx="4984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Рисунок 4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0513" y="4891088"/>
            <a:ext cx="38735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Рисунок 4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638" y="5438775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Рисунок 4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76813" y="4365625"/>
            <a:ext cx="38735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5" name="Рисунок 5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83163" y="4867275"/>
            <a:ext cx="320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6" name="TextBox 51"/>
          <p:cNvSpPr txBox="1">
            <a:spLocks noChangeArrowheads="1"/>
          </p:cNvSpPr>
          <p:nvPr/>
        </p:nvSpPr>
        <p:spPr bwMode="auto">
          <a:xfrm>
            <a:off x="5508625" y="5497513"/>
            <a:ext cx="3605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cs typeface="Arial" charset="0"/>
              </a:rPr>
              <a:t>Доступны инструменты аналитики для финансового анализа деятельности</a:t>
            </a:r>
          </a:p>
        </p:txBody>
      </p:sp>
      <p:pic>
        <p:nvPicPr>
          <p:cNvPr id="25627" name="Рисунок 5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64113" y="5465763"/>
            <a:ext cx="4000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8" name="Рисунок 57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65113" y="6108700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9" name="TextBox 61"/>
          <p:cNvSpPr txBox="1">
            <a:spLocks noChangeArrowheads="1"/>
          </p:cNvSpPr>
          <p:nvPr/>
        </p:nvSpPr>
        <p:spPr bwMode="auto">
          <a:xfrm>
            <a:off x="220663" y="3854450"/>
            <a:ext cx="2981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70C0"/>
                </a:solidFill>
                <a:cs typeface="Arial" charset="0"/>
              </a:rPr>
              <a:t>Приложение «Мой налог»</a:t>
            </a:r>
            <a:endParaRPr lang="ru-RU">
              <a:latin typeface="Calibri" pitchFamily="34" charset="0"/>
            </a:endParaRPr>
          </a:p>
        </p:txBody>
      </p:sp>
      <p:sp>
        <p:nvSpPr>
          <p:cNvPr id="25630" name="TextBox 62"/>
          <p:cNvSpPr txBox="1">
            <a:spLocks noChangeArrowheads="1"/>
          </p:cNvSpPr>
          <p:nvPr/>
        </p:nvSpPr>
        <p:spPr bwMode="auto">
          <a:xfrm>
            <a:off x="5227638" y="6224588"/>
            <a:ext cx="3592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rgbClr val="0070C0"/>
                </a:solidFill>
                <a:cs typeface="Arial" charset="0"/>
              </a:rPr>
              <a:t>Телефон горячей линии: 8 800 222-22-22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 txBox="1">
            <a:spLocks/>
          </p:cNvSpPr>
          <p:nvPr/>
        </p:nvSpPr>
        <p:spPr bwMode="auto">
          <a:xfrm>
            <a:off x="684213" y="296863"/>
            <a:ext cx="78486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2200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Налог на имущество организаций, </a:t>
            </a:r>
            <a:br>
              <a:rPr lang="ru-RU" sz="2200">
                <a:solidFill>
                  <a:srgbClr val="0070C0"/>
                </a:solidFill>
                <a:latin typeface="Arial Black" pitchFamily="34" charset="0"/>
                <a:cs typeface="Arial" charset="0"/>
              </a:rPr>
            </a:br>
            <a:r>
              <a:rPr lang="ru-RU" sz="2200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исходя из кадастровой стоимости</a:t>
            </a:r>
          </a:p>
        </p:txBody>
      </p:sp>
      <p:sp>
        <p:nvSpPr>
          <p:cNvPr id="7" name="Овал 6">
            <a:extLst>
              <a:ext uri="{FF2B5EF4-FFF2-40B4-BE49-F238E27FC236}"/>
            </a:extLst>
          </p:cNvPr>
          <p:cNvSpPr/>
          <p:nvPr/>
        </p:nvSpPr>
        <p:spPr>
          <a:xfrm>
            <a:off x="2566988" y="1271588"/>
            <a:ext cx="1152525" cy="1201737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/>
            </a:extLst>
          </p:cNvPr>
          <p:cNvSpPr txBox="1"/>
          <p:nvPr/>
        </p:nvSpPr>
        <p:spPr>
          <a:xfrm>
            <a:off x="2459038" y="1627188"/>
            <a:ext cx="14081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/>
                </a:solidFill>
                <a:latin typeface="Arial Black" panose="020B0A04020102020204" pitchFamily="34" charset="0"/>
              </a:rPr>
              <a:t>2021</a:t>
            </a:r>
          </a:p>
        </p:txBody>
      </p:sp>
      <p:pic>
        <p:nvPicPr>
          <p:cNvPr id="26628" name="Рисунок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5373688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22"/>
          <p:cNvSpPr txBox="1">
            <a:spLocks noChangeArrowheads="1"/>
          </p:cNvSpPr>
          <p:nvPr/>
        </p:nvSpPr>
        <p:spPr bwMode="auto">
          <a:xfrm>
            <a:off x="323850" y="2997200"/>
            <a:ext cx="3348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70C0"/>
                </a:solidFill>
                <a:latin typeface="Arial Black" pitchFamily="34" charset="0"/>
              </a:rPr>
              <a:t>Распространяется на:</a:t>
            </a:r>
          </a:p>
        </p:txBody>
      </p:sp>
      <p:sp>
        <p:nvSpPr>
          <p:cNvPr id="26630" name="TextBox 23"/>
          <p:cNvSpPr txBox="1">
            <a:spLocks noChangeArrowheads="1"/>
          </p:cNvSpPr>
          <p:nvPr/>
        </p:nvSpPr>
        <p:spPr bwMode="auto">
          <a:xfrm>
            <a:off x="1692275" y="3524250"/>
            <a:ext cx="7056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Крупные торговые, офисные здания и помещения площадью более </a:t>
            </a: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1000 кв.м</a:t>
            </a:r>
            <a:r>
              <a:rPr lang="ru-RU">
                <a:cs typeface="Arial" charset="0"/>
              </a:rPr>
              <a:t>, включенные в перечень объектов, налоговая база в отношении которых определяется </a:t>
            </a:r>
            <a:br>
              <a:rPr lang="ru-RU">
                <a:cs typeface="Arial" charset="0"/>
              </a:rPr>
            </a:br>
            <a:r>
              <a:rPr lang="ru-RU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как кадастровая стоимость имущества</a:t>
            </a:r>
          </a:p>
        </p:txBody>
      </p:sp>
      <p:pic>
        <p:nvPicPr>
          <p:cNvPr id="26631" name="Рисунок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5229225"/>
            <a:ext cx="9191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2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22922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2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659188"/>
            <a:ext cx="100806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TextBox 24"/>
          <p:cNvSpPr txBox="1">
            <a:spLocks noChangeArrowheads="1"/>
          </p:cNvSpPr>
          <p:nvPr/>
        </p:nvSpPr>
        <p:spPr bwMode="auto">
          <a:xfrm>
            <a:off x="3754438" y="1268413"/>
            <a:ext cx="2905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0070C0"/>
                </a:solidFill>
                <a:latin typeface="Arial Black" pitchFamily="34" charset="0"/>
              </a:rPr>
              <a:t>1,8%</a:t>
            </a: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0"/>
          <p:cNvSpPr txBox="1">
            <a:spLocks noChangeArrowheads="1"/>
          </p:cNvSpPr>
          <p:nvPr/>
        </p:nvSpPr>
        <p:spPr bwMode="auto">
          <a:xfrm>
            <a:off x="1638300" y="1265238"/>
            <a:ext cx="73977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Телефоны «горячих линий» поддержки малого </a:t>
            </a:r>
            <a:b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</a:br>
            <a: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и среднего бизнеса: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8-800-555-19-58</a:t>
            </a:r>
            <a:r>
              <a:rPr lang="ru-RU" sz="2000">
                <a:cs typeface="Arial" charset="0"/>
              </a:rPr>
              <a:t> - горячая линия Фонда поддержки предпринимательства Пензенской области</a:t>
            </a:r>
          </a:p>
          <a:p>
            <a:endParaRPr lang="ru-RU" sz="1000" b="1">
              <a:solidFill>
                <a:srgbClr val="0070C0"/>
              </a:solidFill>
              <a:latin typeface="Arial Black" pitchFamily="34" charset="0"/>
              <a:cs typeface="Arial" charset="0"/>
            </a:endParaRPr>
          </a:p>
          <a:p>
            <a: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8 800 222-22-22 - </a:t>
            </a:r>
            <a:r>
              <a:rPr lang="ru-RU" sz="2000">
                <a:cs typeface="Arial" charset="0"/>
              </a:rPr>
              <a:t>телефон горячей линии ФНС России </a:t>
            </a:r>
          </a:p>
          <a:p>
            <a:endParaRPr lang="ru-RU" sz="1000">
              <a:cs typeface="Arial" charset="0"/>
            </a:endParaRPr>
          </a:p>
          <a:p>
            <a:r>
              <a:rPr lang="ru-RU" sz="2000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8 (8412) 99-14-53 </a:t>
            </a:r>
            <a:r>
              <a:rPr lang="ru-RU" sz="2000">
                <a:cs typeface="Arial" charset="0"/>
              </a:rPr>
              <a:t>- телефон отдела по работе с клиентами компании «Поручитель»</a:t>
            </a:r>
          </a:p>
          <a:p>
            <a:endParaRPr lang="ru-RU" sz="1600">
              <a:cs typeface="Arial" charset="0"/>
            </a:endParaRPr>
          </a:p>
          <a:p>
            <a:endParaRPr lang="ru-RU" sz="1600">
              <a:cs typeface="Arial" charset="0"/>
            </a:endParaRPr>
          </a:p>
        </p:txBody>
      </p:sp>
      <p:pic>
        <p:nvPicPr>
          <p:cNvPr id="27650" name="Рисунок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25563"/>
            <a:ext cx="1254125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4591050"/>
            <a:ext cx="100488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4"/>
          <p:cNvSpPr txBox="1">
            <a:spLocks noChangeArrowheads="1"/>
          </p:cNvSpPr>
          <p:nvPr/>
        </p:nvSpPr>
        <p:spPr bwMode="auto">
          <a:xfrm>
            <a:off x="1785938" y="4508500"/>
            <a:ext cx="27527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Специальный раздел, посвященный мерам поддержки бизнеса на сайте </a:t>
            </a:r>
            <a:r>
              <a:rPr lang="ru-RU" b="1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Федеральной налоговой службы</a:t>
            </a:r>
          </a:p>
        </p:txBody>
      </p:sp>
      <p:pic>
        <p:nvPicPr>
          <p:cNvPr id="27653" name="Рисунок 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5375" y="4519613"/>
            <a:ext cx="12573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37"/>
          <p:cNvSpPr txBox="1">
            <a:spLocks noChangeArrowheads="1"/>
          </p:cNvSpPr>
          <p:nvPr/>
        </p:nvSpPr>
        <p:spPr bwMode="auto">
          <a:xfrm>
            <a:off x="6242050" y="4519613"/>
            <a:ext cx="27543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charset="0"/>
              </a:rPr>
              <a:t>Портал поддержки малого и среднего бизнеса </a:t>
            </a:r>
            <a:r>
              <a:rPr lang="en-US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mbpenza</a:t>
            </a:r>
            <a:r>
              <a:rPr lang="ru-RU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.</a:t>
            </a:r>
            <a:r>
              <a:rPr lang="en-US">
                <a:solidFill>
                  <a:srgbClr val="0070C0"/>
                </a:solidFill>
                <a:latin typeface="Arial Black" pitchFamily="34" charset="0"/>
                <a:cs typeface="Arial" charset="0"/>
              </a:rPr>
              <a:t>ru</a:t>
            </a:r>
            <a:endParaRPr lang="ru-RU" b="1">
              <a:solidFill>
                <a:srgbClr val="0070C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27655" name="Заголовок 1"/>
          <p:cNvSpPr txBox="1">
            <a:spLocks/>
          </p:cNvSpPr>
          <p:nvPr/>
        </p:nvSpPr>
        <p:spPr bwMode="auto">
          <a:xfrm>
            <a:off x="0" y="296863"/>
            <a:ext cx="91440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2200">
                <a:solidFill>
                  <a:srgbClr val="0070C0"/>
                </a:solidFill>
                <a:latin typeface="Arial Black" pitchFamily="34" charset="0"/>
              </a:rPr>
              <a:t>Полезная информация</a:t>
            </a: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7b8b88d334047e6d8ac6579c9a8ea416e38b9b"/>
</p:tagLst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3234</TotalTime>
  <Words>595</Words>
  <Application>Microsoft Office PowerPoint</Application>
  <PresentationFormat>Экран (4:3)</PresentationFormat>
  <Paragraphs>142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9</vt:i4>
      </vt:variant>
    </vt:vector>
  </HeadingPairs>
  <TitlesOfParts>
    <vt:vector size="24" baseType="lpstr">
      <vt:lpstr>Calibri</vt:lpstr>
      <vt:lpstr>Arial</vt:lpstr>
      <vt:lpstr>Arial Black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Трехмерный белый узор</dc:title>
  <dc:creator>obstinate</dc:creator>
  <dc:description>Шаблон презентации с сайта https://presentation-creation.ru/</dc:description>
  <cp:lastModifiedBy>User</cp:lastModifiedBy>
  <cp:revision>901</cp:revision>
  <cp:lastPrinted>2020-12-23T09:35:29Z</cp:lastPrinted>
  <dcterms:created xsi:type="dcterms:W3CDTF">2018-02-25T09:09:03Z</dcterms:created>
  <dcterms:modified xsi:type="dcterms:W3CDTF">2020-12-26T12:14:44Z</dcterms:modified>
</cp:coreProperties>
</file>